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0" r:id="rId3"/>
    <p:sldId id="292" r:id="rId4"/>
    <p:sldId id="299" r:id="rId5"/>
    <p:sldId id="304" r:id="rId6"/>
    <p:sldId id="298" r:id="rId7"/>
    <p:sldId id="274" r:id="rId8"/>
    <p:sldId id="347" r:id="rId9"/>
    <p:sldId id="301" r:id="rId10"/>
    <p:sldId id="291" r:id="rId11"/>
    <p:sldId id="337" r:id="rId12"/>
    <p:sldId id="344" r:id="rId13"/>
    <p:sldId id="303" r:id="rId14"/>
    <p:sldId id="345" r:id="rId15"/>
    <p:sldId id="346" r:id="rId16"/>
    <p:sldId id="338" r:id="rId17"/>
    <p:sldId id="285" r:id="rId18"/>
    <p:sldId id="322" r:id="rId19"/>
    <p:sldId id="319" r:id="rId20"/>
    <p:sldId id="306" r:id="rId21"/>
    <p:sldId id="313" r:id="rId22"/>
    <p:sldId id="339" r:id="rId23"/>
    <p:sldId id="310" r:id="rId24"/>
    <p:sldId id="308" r:id="rId25"/>
    <p:sldId id="314" r:id="rId26"/>
    <p:sldId id="323" r:id="rId27"/>
    <p:sldId id="329" r:id="rId28"/>
    <p:sldId id="326" r:id="rId29"/>
    <p:sldId id="336" r:id="rId30"/>
    <p:sldId id="340" r:id="rId31"/>
    <p:sldId id="276" r:id="rId32"/>
    <p:sldId id="317" r:id="rId33"/>
    <p:sldId id="332" r:id="rId34"/>
    <p:sldId id="324" r:id="rId35"/>
    <p:sldId id="343" r:id="rId36"/>
    <p:sldId id="334" r:id="rId37"/>
    <p:sldId id="335" r:id="rId38"/>
    <p:sldId id="342" r:id="rId39"/>
    <p:sldId id="341" r:id="rId40"/>
    <p:sldId id="350" r:id="rId41"/>
    <p:sldId id="257" r:id="rId42"/>
    <p:sldId id="348" r:id="rId43"/>
    <p:sldId id="349" r:id="rId44"/>
    <p:sldId id="293" r:id="rId45"/>
    <p:sldId id="294" r:id="rId46"/>
    <p:sldId id="270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7E6"/>
    <a:srgbClr val="CC986C"/>
    <a:srgbClr val="EEF1F5"/>
    <a:srgbClr val="AFA899"/>
    <a:srgbClr val="EAE8FE"/>
    <a:srgbClr val="E0DEFE"/>
    <a:srgbClr val="FAFDDF"/>
    <a:srgbClr val="E0FCE1"/>
    <a:srgbClr val="D1D9E6"/>
    <a:srgbClr val="D7DB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7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2568D9-41CD-46BB-AFE9-F083103C8DA0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xhere.com/ko/photo/1097126" TargetMode="External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hyperlink" Target="mailto:khb1620@naver.com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hyperlink" Target="mailto:hwcho55.55@gmail.com" TargetMode="External"/><Relationship Id="rId2" Type="http://schemas.openxmlformats.org/officeDocument/2006/relationships/image" Target="../media/image13.PNG"/><Relationship Id="rId16" Type="http://schemas.openxmlformats.org/officeDocument/2006/relationships/hyperlink" Target="mailto:o3o9122@naver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hyperlink" Target="mailto:ehddnr1619@gmail.com" TargetMode="External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hyperlink" Target="mailto:sueji95@gmail.c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7C8D2E-226D-4EE4-8534-80F8BAB3D36D}"/>
              </a:ext>
            </a:extLst>
          </p:cNvPr>
          <p:cNvSpPr txBox="1"/>
          <p:nvPr/>
        </p:nvSpPr>
        <p:spPr>
          <a:xfrm>
            <a:off x="6740277" y="1255173"/>
            <a:ext cx="476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독자 맞춤형 하이브리드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DB97C-9C02-4C5D-A4F8-2E3ED58CF585}"/>
              </a:ext>
            </a:extLst>
          </p:cNvPr>
          <p:cNvSpPr txBox="1"/>
          <p:nvPr/>
        </p:nvSpPr>
        <p:spPr>
          <a:xfrm>
            <a:off x="7708192" y="3165602"/>
            <a:ext cx="3763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AI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서비스개발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PJT : 4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팀 추천해조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A852AF-CE62-4B38-B831-BCCAA72B9B1E}"/>
              </a:ext>
            </a:extLst>
          </p:cNvPr>
          <p:cNvGrpSpPr/>
          <p:nvPr/>
        </p:nvGrpSpPr>
        <p:grpSpPr>
          <a:xfrm rot="10800000">
            <a:off x="58153" y="2043647"/>
            <a:ext cx="11454581" cy="198360"/>
            <a:chOff x="1184532" y="1968491"/>
            <a:chExt cx="11007468" cy="19836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F574935-4E78-4056-83ED-5CAFC01E6CE3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DA2DF72-2D94-4886-AAF8-4F9D7A2393AB}"/>
                </a:ext>
              </a:extLst>
            </p:cNvPr>
            <p:cNvSpPr/>
            <p:nvPr/>
          </p:nvSpPr>
          <p:spPr>
            <a:xfrm>
              <a:off x="1184532" y="1968491"/>
              <a:ext cx="4605748" cy="1983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B3C7FC-953C-4753-9207-BB80564E17E8}"/>
              </a:ext>
            </a:extLst>
          </p:cNvPr>
          <p:cNvSpPr txBox="1"/>
          <p:nvPr/>
        </p:nvSpPr>
        <p:spPr>
          <a:xfrm>
            <a:off x="6749526" y="2366298"/>
            <a:ext cx="4763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추천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4DE45-A1E3-493B-93F5-3A26CDD30D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3011FC-8A03-42B8-8076-A849B5C44D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3F33CC-4D1E-4A21-9994-BCF310C53301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36C657-B61A-46C5-82FC-227987A0F229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rgbClr val="CC9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AF6DE6-3BE8-47B0-B3FA-65CAEDB9DD96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D2F0A-1FB7-4917-ACBF-035A0F8BCBC2}"/>
              </a:ext>
            </a:extLst>
          </p:cNvPr>
          <p:cNvSpPr txBox="1"/>
          <p:nvPr/>
        </p:nvSpPr>
        <p:spPr>
          <a:xfrm>
            <a:off x="454256" y="3256855"/>
            <a:ext cx="39340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325812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8E917A-BD39-4567-BCA0-9F7703F93819}"/>
              </a:ext>
            </a:extLst>
          </p:cNvPr>
          <p:cNvSpPr txBox="1"/>
          <p:nvPr/>
        </p:nvSpPr>
        <p:spPr>
          <a:xfrm>
            <a:off x="4150595" y="2967335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2FA3E307-1DB0-4A46-81E0-D988ABC8E7DD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cs typeface="+mn-cs"/>
              </a:rPr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cs typeface="+mn-cs"/>
              </a:rPr>
              <a:t>3.1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37" name="갈매기형 수장 5">
            <a:extLst>
              <a:ext uri="{FF2B5EF4-FFF2-40B4-BE49-F238E27FC236}">
                <a16:creationId xmlns:a16="http://schemas.microsoft.com/office/drawing/2014/main" id="{9F853ED8-BBA8-4C6B-BCC5-36DDC4C61484}"/>
              </a:ext>
            </a:extLst>
          </p:cNvPr>
          <p:cNvSpPr/>
          <p:nvPr/>
        </p:nvSpPr>
        <p:spPr>
          <a:xfrm>
            <a:off x="7477245" y="2287511"/>
            <a:ext cx="3590152" cy="125447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38" name="갈매기형 수장 4">
            <a:extLst>
              <a:ext uri="{FF2B5EF4-FFF2-40B4-BE49-F238E27FC236}">
                <a16:creationId xmlns:a16="http://schemas.microsoft.com/office/drawing/2014/main" id="{B4012FA0-6079-4C88-8946-115E820DF888}"/>
              </a:ext>
            </a:extLst>
          </p:cNvPr>
          <p:cNvSpPr/>
          <p:nvPr/>
        </p:nvSpPr>
        <p:spPr>
          <a:xfrm>
            <a:off x="3989126" y="2311730"/>
            <a:ext cx="3590152" cy="125447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0" name="오각형 3">
            <a:extLst>
              <a:ext uri="{FF2B5EF4-FFF2-40B4-BE49-F238E27FC236}">
                <a16:creationId xmlns:a16="http://schemas.microsoft.com/office/drawing/2014/main" id="{1D885624-1CE5-4E47-8FC1-E531D3E0BB7B}"/>
              </a:ext>
            </a:extLst>
          </p:cNvPr>
          <p:cNvSpPr/>
          <p:nvPr/>
        </p:nvSpPr>
        <p:spPr>
          <a:xfrm>
            <a:off x="714047" y="2311730"/>
            <a:ext cx="3359535" cy="1254470"/>
          </a:xfrm>
          <a:prstGeom prst="homePlate">
            <a:avLst/>
          </a:prstGeom>
          <a:solidFill>
            <a:srgbClr val="EE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D96A2CA8-682A-4CE9-8128-5CFF8EFBB891}"/>
              </a:ext>
            </a:extLst>
          </p:cNvPr>
          <p:cNvSpPr/>
          <p:nvPr/>
        </p:nvSpPr>
        <p:spPr>
          <a:xfrm rot="16200000">
            <a:off x="8907385" y="2358665"/>
            <a:ext cx="288077" cy="2986765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1112F98A-3270-4E91-B8AC-D13020172E20}"/>
              </a:ext>
            </a:extLst>
          </p:cNvPr>
          <p:cNvSpPr/>
          <p:nvPr/>
        </p:nvSpPr>
        <p:spPr>
          <a:xfrm rot="5400000" flipV="1">
            <a:off x="3685632" y="-1113961"/>
            <a:ext cx="288077" cy="623124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B19691-F154-47F3-82C8-9553DB941F00}"/>
              </a:ext>
            </a:extLst>
          </p:cNvPr>
          <p:cNvSpPr txBox="1"/>
          <p:nvPr/>
        </p:nvSpPr>
        <p:spPr>
          <a:xfrm>
            <a:off x="2198070" y="2382573"/>
            <a:ext cx="168591" cy="33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8EF6B-53E2-45B7-9490-9962A4385696}"/>
              </a:ext>
            </a:extLst>
          </p:cNvPr>
          <p:cNvSpPr txBox="1"/>
          <p:nvPr/>
        </p:nvSpPr>
        <p:spPr>
          <a:xfrm>
            <a:off x="2198070" y="1519070"/>
            <a:ext cx="3897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70206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개 도서 데이터 수집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판매량순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D4DD69-337F-4AC8-A40E-A12A96325593}"/>
              </a:ext>
            </a:extLst>
          </p:cNvPr>
          <p:cNvSpPr txBox="1"/>
          <p:nvPr/>
        </p:nvSpPr>
        <p:spPr>
          <a:xfrm>
            <a:off x="7558041" y="4067980"/>
            <a:ext cx="314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175539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개 리뷰 데이터 수집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3DBBE0-79D0-4686-840D-DE2FFCB775DB}"/>
              </a:ext>
            </a:extLst>
          </p:cNvPr>
          <p:cNvSpPr txBox="1"/>
          <p:nvPr/>
        </p:nvSpPr>
        <p:spPr>
          <a:xfrm>
            <a:off x="4978044" y="2766019"/>
            <a:ext cx="2800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알라딘 </a:t>
            </a:r>
            <a:r>
              <a:rPr lang="en-US" altLang="ko-KR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E4ABAF-B393-4F91-9D82-AF2DBDBF366A}"/>
              </a:ext>
            </a:extLst>
          </p:cNvPr>
          <p:cNvSpPr txBox="1"/>
          <p:nvPr/>
        </p:nvSpPr>
        <p:spPr>
          <a:xfrm>
            <a:off x="848375" y="2560803"/>
            <a:ext cx="269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알라딘 도서 데이터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Crawling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D37DF0-B964-4AD2-9647-8EF963F3D76F}"/>
              </a:ext>
            </a:extLst>
          </p:cNvPr>
          <p:cNvSpPr txBox="1"/>
          <p:nvPr/>
        </p:nvSpPr>
        <p:spPr>
          <a:xfrm>
            <a:off x="8131631" y="2612131"/>
            <a:ext cx="2383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Yes24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리뷰 데이터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Crawl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ing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B906B-2E23-4814-9D11-D186A907C214}"/>
              </a:ext>
            </a:extLst>
          </p:cNvPr>
          <p:cNvSpPr txBox="1"/>
          <p:nvPr/>
        </p:nvSpPr>
        <p:spPr>
          <a:xfrm>
            <a:off x="440250" y="4628498"/>
            <a:ext cx="1149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책 제목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출판일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줄거리 및 책 설명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성인여부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 및 리뷰 평점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데이터 확보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4E92E2-C5AC-42C9-A3AF-1062B619D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0" y="5266150"/>
            <a:ext cx="11520476" cy="1025285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1AF8B16-4666-4B76-A1DD-B64D369EF16E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688F2A-A8FB-4110-B2B3-3FFE205BA7F2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AFB910B-F065-41BF-B1C4-E0E0492970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37DABE-98F5-4A2B-9346-9DBF7B0F663C}"/>
              </a:ext>
            </a:extLst>
          </p:cNvPr>
          <p:cNvSpPr txBox="1"/>
          <p:nvPr/>
        </p:nvSpPr>
        <p:spPr>
          <a:xfrm>
            <a:off x="665748" y="921642"/>
            <a:ext cx="277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 및 통합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FB504F6-E4E1-424A-A6C5-D905F56775BF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E58BFA8-387A-4BBD-9332-D0629FFDCB45}"/>
              </a:ext>
            </a:extLst>
          </p:cNvPr>
          <p:cNvSpPr/>
          <p:nvPr/>
        </p:nvSpPr>
        <p:spPr>
          <a:xfrm rot="5400000">
            <a:off x="5481755" y="3806920"/>
            <a:ext cx="604892" cy="5808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83DDAF-841E-4E25-B5F1-C59E4CCA3A17}"/>
              </a:ext>
            </a:extLst>
          </p:cNvPr>
          <p:cNvSpPr txBox="1"/>
          <p:nvPr/>
        </p:nvSpPr>
        <p:spPr>
          <a:xfrm>
            <a:off x="7477245" y="1760476"/>
            <a:ext cx="314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추천순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도서 별 최대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1650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cs typeface="+mn-cs"/>
              </a:rPr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cs typeface="+mn-cs"/>
              </a:rPr>
              <a:t>3.1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0" name="오각형 3">
            <a:extLst>
              <a:ext uri="{FF2B5EF4-FFF2-40B4-BE49-F238E27FC236}">
                <a16:creationId xmlns:a16="http://schemas.microsoft.com/office/drawing/2014/main" id="{1D885624-1CE5-4E47-8FC1-E531D3E0BB7B}"/>
              </a:ext>
            </a:extLst>
          </p:cNvPr>
          <p:cNvSpPr/>
          <p:nvPr/>
        </p:nvSpPr>
        <p:spPr>
          <a:xfrm>
            <a:off x="665748" y="1531118"/>
            <a:ext cx="2998902" cy="772293"/>
          </a:xfrm>
          <a:prstGeom prst="homePlate">
            <a:avLst/>
          </a:prstGeom>
          <a:solidFill>
            <a:srgbClr val="EE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B19691-F154-47F3-82C8-9553DB941F00}"/>
              </a:ext>
            </a:extLst>
          </p:cNvPr>
          <p:cNvSpPr txBox="1"/>
          <p:nvPr/>
        </p:nvSpPr>
        <p:spPr>
          <a:xfrm>
            <a:off x="2149771" y="1601961"/>
            <a:ext cx="168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E4ABAF-B393-4F91-9D82-AF2DBDBF366A}"/>
              </a:ext>
            </a:extLst>
          </p:cNvPr>
          <p:cNvSpPr txBox="1"/>
          <p:nvPr/>
        </p:nvSpPr>
        <p:spPr>
          <a:xfrm>
            <a:off x="695295" y="1649249"/>
            <a:ext cx="2699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알라딘 도서 데이터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Crawling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1AF8B16-4666-4B76-A1DD-B64D369EF16E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688F2A-A8FB-4110-B2B3-3FFE205BA7F2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AFB910B-F065-41BF-B1C4-E0E0492970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37DABE-98F5-4A2B-9346-9DBF7B0F663C}"/>
              </a:ext>
            </a:extLst>
          </p:cNvPr>
          <p:cNvSpPr txBox="1"/>
          <p:nvPr/>
        </p:nvSpPr>
        <p:spPr>
          <a:xfrm>
            <a:off x="665748" y="921642"/>
            <a:ext cx="277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 및 통합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FB504F6-E4E1-424A-A6C5-D905F56775BF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2D85BAD-4D0D-4216-8A37-7BC9A071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0" y="2536208"/>
            <a:ext cx="2150181" cy="326198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0A6531-7C0A-4B3F-B905-8189EDF9F97F}"/>
              </a:ext>
            </a:extLst>
          </p:cNvPr>
          <p:cNvSpPr/>
          <p:nvPr/>
        </p:nvSpPr>
        <p:spPr>
          <a:xfrm>
            <a:off x="1858046" y="3666267"/>
            <a:ext cx="873280" cy="23221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E2D0A9-CBE0-4B10-B449-50939F6BA748}"/>
              </a:ext>
            </a:extLst>
          </p:cNvPr>
          <p:cNvSpPr/>
          <p:nvPr/>
        </p:nvSpPr>
        <p:spPr>
          <a:xfrm>
            <a:off x="1858046" y="4062801"/>
            <a:ext cx="873280" cy="23221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3C5307-82E2-4CC9-8D86-936AC29F7179}"/>
              </a:ext>
            </a:extLst>
          </p:cNvPr>
          <p:cNvSpPr/>
          <p:nvPr/>
        </p:nvSpPr>
        <p:spPr>
          <a:xfrm>
            <a:off x="1858046" y="5599774"/>
            <a:ext cx="873280" cy="23221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652635D-2CDC-474C-9987-972D495D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650" y="2912887"/>
            <a:ext cx="5023044" cy="2677790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AA3BA81E-7693-42D0-99AB-A4A0466328AB}"/>
              </a:ext>
            </a:extLst>
          </p:cNvPr>
          <p:cNvSpPr/>
          <p:nvPr/>
        </p:nvSpPr>
        <p:spPr>
          <a:xfrm>
            <a:off x="3145286" y="4057451"/>
            <a:ext cx="454714" cy="4971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F2D633B-11E8-4962-83A8-70AE6429A7A4}"/>
              </a:ext>
            </a:extLst>
          </p:cNvPr>
          <p:cNvSpPr/>
          <p:nvPr/>
        </p:nvSpPr>
        <p:spPr>
          <a:xfrm>
            <a:off x="3664650" y="3117963"/>
            <a:ext cx="578254" cy="18861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5BEA02-9DE4-4306-BE88-79117E62C6B7}"/>
              </a:ext>
            </a:extLst>
          </p:cNvPr>
          <p:cNvSpPr/>
          <p:nvPr/>
        </p:nvSpPr>
        <p:spPr>
          <a:xfrm>
            <a:off x="6240064" y="3782983"/>
            <a:ext cx="1555668" cy="665018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7589D7-F6BB-4C8A-9579-1F64BB4B3244}"/>
              </a:ext>
            </a:extLst>
          </p:cNvPr>
          <p:cNvSpPr txBox="1"/>
          <p:nvPr/>
        </p:nvSpPr>
        <p:spPr>
          <a:xfrm>
            <a:off x="241904" y="6114436"/>
            <a:ext cx="3148359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소설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희곡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에세이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자기계발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카테고리에서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크롤링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 진행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796180-73A7-41EF-95D3-B338F8E49578}"/>
              </a:ext>
            </a:extLst>
          </p:cNvPr>
          <p:cNvSpPr txBox="1"/>
          <p:nvPr/>
        </p:nvSpPr>
        <p:spPr>
          <a:xfrm>
            <a:off x="4407110" y="6147487"/>
            <a:ext cx="3538124" cy="27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판매량순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재고상태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품절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절판 제외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옵션 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A16BF97-13C1-46C8-9AC0-721D869C4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684" y="4101995"/>
            <a:ext cx="2476846" cy="552527"/>
          </a:xfrm>
          <a:prstGeom prst="rect">
            <a:avLst/>
          </a:prstGeom>
        </p:spPr>
      </p:pic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7EDAF98D-8641-4EF6-A1A9-8F467D250B49}"/>
              </a:ext>
            </a:extLst>
          </p:cNvPr>
          <p:cNvSpPr/>
          <p:nvPr/>
        </p:nvSpPr>
        <p:spPr>
          <a:xfrm>
            <a:off x="8927332" y="4057451"/>
            <a:ext cx="454714" cy="4971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A14586-3B07-4055-8ED9-ACEAADA630E1}"/>
              </a:ext>
            </a:extLst>
          </p:cNvPr>
          <p:cNvSpPr txBox="1"/>
          <p:nvPr/>
        </p:nvSpPr>
        <p:spPr>
          <a:xfrm>
            <a:off x="8687694" y="6114436"/>
            <a:ext cx="3897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70206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ISBN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수집</a:t>
            </a:r>
          </a:p>
        </p:txBody>
      </p:sp>
      <p:sp>
        <p:nvSpPr>
          <p:cNvPr id="57" name="갈매기형 수장 5">
            <a:extLst>
              <a:ext uri="{FF2B5EF4-FFF2-40B4-BE49-F238E27FC236}">
                <a16:creationId xmlns:a16="http://schemas.microsoft.com/office/drawing/2014/main" id="{BB06114B-C388-4292-9C91-4021ED27ABE1}"/>
              </a:ext>
            </a:extLst>
          </p:cNvPr>
          <p:cNvSpPr/>
          <p:nvPr/>
        </p:nvSpPr>
        <p:spPr>
          <a:xfrm>
            <a:off x="7693442" y="1538492"/>
            <a:ext cx="3233121" cy="77229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58" name="갈매기형 수장 4">
            <a:extLst>
              <a:ext uri="{FF2B5EF4-FFF2-40B4-BE49-F238E27FC236}">
                <a16:creationId xmlns:a16="http://schemas.microsoft.com/office/drawing/2014/main" id="{242A908E-48BD-4266-BCEB-9EEF578B926D}"/>
              </a:ext>
            </a:extLst>
          </p:cNvPr>
          <p:cNvSpPr/>
          <p:nvPr/>
        </p:nvSpPr>
        <p:spPr>
          <a:xfrm>
            <a:off x="4014141" y="1538957"/>
            <a:ext cx="3373576" cy="77229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F8CF1E-0C35-4050-91D4-21A1E4E30E78}"/>
              </a:ext>
            </a:extLst>
          </p:cNvPr>
          <p:cNvSpPr txBox="1"/>
          <p:nvPr/>
        </p:nvSpPr>
        <p:spPr>
          <a:xfrm>
            <a:off x="4047304" y="2471030"/>
            <a:ext cx="3897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70206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개 도서 데이터 수집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판매량순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4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cs typeface="+mn-cs"/>
              </a:rPr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cs typeface="+mn-cs"/>
              </a:rPr>
              <a:t>3.1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37" name="갈매기형 수장 5">
            <a:extLst>
              <a:ext uri="{FF2B5EF4-FFF2-40B4-BE49-F238E27FC236}">
                <a16:creationId xmlns:a16="http://schemas.microsoft.com/office/drawing/2014/main" id="{9F853ED8-BBA8-4C6B-BCC5-36DDC4C61484}"/>
              </a:ext>
            </a:extLst>
          </p:cNvPr>
          <p:cNvSpPr/>
          <p:nvPr/>
        </p:nvSpPr>
        <p:spPr>
          <a:xfrm>
            <a:off x="7693442" y="1538492"/>
            <a:ext cx="3233121" cy="77229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38" name="갈매기형 수장 4">
            <a:extLst>
              <a:ext uri="{FF2B5EF4-FFF2-40B4-BE49-F238E27FC236}">
                <a16:creationId xmlns:a16="http://schemas.microsoft.com/office/drawing/2014/main" id="{B4012FA0-6079-4C88-8946-115E820DF888}"/>
              </a:ext>
            </a:extLst>
          </p:cNvPr>
          <p:cNvSpPr/>
          <p:nvPr/>
        </p:nvSpPr>
        <p:spPr>
          <a:xfrm>
            <a:off x="4014141" y="1538957"/>
            <a:ext cx="3373576" cy="77229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D4DD69-337F-4AC8-A40E-A12A96325593}"/>
              </a:ext>
            </a:extLst>
          </p:cNvPr>
          <p:cNvSpPr txBox="1"/>
          <p:nvPr/>
        </p:nvSpPr>
        <p:spPr>
          <a:xfrm>
            <a:off x="5306247" y="3453307"/>
            <a:ext cx="3148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수집한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ISBN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입력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3DBBE0-79D0-4686-840D-DE2FFCB775DB}"/>
              </a:ext>
            </a:extLst>
          </p:cNvPr>
          <p:cNvSpPr txBox="1"/>
          <p:nvPr/>
        </p:nvSpPr>
        <p:spPr>
          <a:xfrm>
            <a:off x="4922474" y="1747835"/>
            <a:ext cx="2800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알라딘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OpenAPI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1AF8B16-4666-4B76-A1DD-B64D369EF16E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688F2A-A8FB-4110-B2B3-3FFE205BA7F2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AFB910B-F065-41BF-B1C4-E0E0492970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37DABE-98F5-4A2B-9346-9DBF7B0F663C}"/>
              </a:ext>
            </a:extLst>
          </p:cNvPr>
          <p:cNvSpPr txBox="1"/>
          <p:nvPr/>
        </p:nvSpPr>
        <p:spPr>
          <a:xfrm>
            <a:off x="665748" y="921642"/>
            <a:ext cx="277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 및 통합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FB504F6-E4E1-424A-A6C5-D905F56775BF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각형 3">
            <a:extLst>
              <a:ext uri="{FF2B5EF4-FFF2-40B4-BE49-F238E27FC236}">
                <a16:creationId xmlns:a16="http://schemas.microsoft.com/office/drawing/2014/main" id="{4356270A-2255-421B-B192-B72267909476}"/>
              </a:ext>
            </a:extLst>
          </p:cNvPr>
          <p:cNvSpPr/>
          <p:nvPr/>
        </p:nvSpPr>
        <p:spPr>
          <a:xfrm>
            <a:off x="665748" y="1531118"/>
            <a:ext cx="2998902" cy="772293"/>
          </a:xfrm>
          <a:prstGeom prst="homePlate">
            <a:avLst/>
          </a:prstGeom>
          <a:solidFill>
            <a:srgbClr val="EE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70AB26F-24D5-4593-BDC9-2D53FB22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35" y="5774782"/>
            <a:ext cx="6945594" cy="8900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694547-4D93-4CE2-BF80-588FF93F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8" y="2650637"/>
            <a:ext cx="10189029" cy="76296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C8958F-F3E8-4D75-824D-3C91970A8F6A}"/>
              </a:ext>
            </a:extLst>
          </p:cNvPr>
          <p:cNvSpPr/>
          <p:nvPr/>
        </p:nvSpPr>
        <p:spPr>
          <a:xfrm>
            <a:off x="9392832" y="2841115"/>
            <a:ext cx="1459117" cy="50301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187C8-1489-48A6-8C8B-BDDBFFF3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78" y="3922072"/>
            <a:ext cx="6154643" cy="1229624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37195360-7E96-4FCD-9FEF-6DC0EA3086BD}"/>
              </a:ext>
            </a:extLst>
          </p:cNvPr>
          <p:cNvSpPr/>
          <p:nvPr/>
        </p:nvSpPr>
        <p:spPr>
          <a:xfrm rot="5400000">
            <a:off x="5532905" y="3379909"/>
            <a:ext cx="454714" cy="4971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63E4DE0-68F8-4C8F-A900-7DA998CF3E9B}"/>
              </a:ext>
            </a:extLst>
          </p:cNvPr>
          <p:cNvSpPr/>
          <p:nvPr/>
        </p:nvSpPr>
        <p:spPr>
          <a:xfrm rot="5400000">
            <a:off x="5532905" y="5206255"/>
            <a:ext cx="454714" cy="4971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58F1FC-DFA1-4EB9-8EC9-39D06434AEFE}"/>
              </a:ext>
            </a:extLst>
          </p:cNvPr>
          <p:cNvSpPr txBox="1"/>
          <p:nvPr/>
        </p:nvSpPr>
        <p:spPr>
          <a:xfrm>
            <a:off x="5306247" y="5310015"/>
            <a:ext cx="3148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O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penAPI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수집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72950-4636-4895-BB6F-CA5D2C3EE127}"/>
              </a:ext>
            </a:extLst>
          </p:cNvPr>
          <p:cNvSpPr txBox="1"/>
          <p:nvPr/>
        </p:nvSpPr>
        <p:spPr>
          <a:xfrm>
            <a:off x="3825491" y="2350493"/>
            <a:ext cx="3897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70206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개 도서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7451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cs typeface="+mn-cs"/>
              </a:rPr>
              <a:t>데이터 수집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cs typeface="+mn-cs"/>
              </a:rPr>
              <a:t>3.1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37" name="갈매기형 수장 5">
            <a:extLst>
              <a:ext uri="{FF2B5EF4-FFF2-40B4-BE49-F238E27FC236}">
                <a16:creationId xmlns:a16="http://schemas.microsoft.com/office/drawing/2014/main" id="{9F853ED8-BBA8-4C6B-BCC5-36DDC4C61484}"/>
              </a:ext>
            </a:extLst>
          </p:cNvPr>
          <p:cNvSpPr/>
          <p:nvPr/>
        </p:nvSpPr>
        <p:spPr>
          <a:xfrm>
            <a:off x="7649676" y="1544569"/>
            <a:ext cx="3233121" cy="77229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38" name="갈매기형 수장 4">
            <a:extLst>
              <a:ext uri="{FF2B5EF4-FFF2-40B4-BE49-F238E27FC236}">
                <a16:creationId xmlns:a16="http://schemas.microsoft.com/office/drawing/2014/main" id="{B4012FA0-6079-4C88-8946-115E820DF888}"/>
              </a:ext>
            </a:extLst>
          </p:cNvPr>
          <p:cNvSpPr/>
          <p:nvPr/>
        </p:nvSpPr>
        <p:spPr>
          <a:xfrm>
            <a:off x="3970375" y="1545034"/>
            <a:ext cx="3373576" cy="77229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0" name="오각형 3">
            <a:extLst>
              <a:ext uri="{FF2B5EF4-FFF2-40B4-BE49-F238E27FC236}">
                <a16:creationId xmlns:a16="http://schemas.microsoft.com/office/drawing/2014/main" id="{1D885624-1CE5-4E47-8FC1-E531D3E0BB7B}"/>
              </a:ext>
            </a:extLst>
          </p:cNvPr>
          <p:cNvSpPr/>
          <p:nvPr/>
        </p:nvSpPr>
        <p:spPr>
          <a:xfrm>
            <a:off x="665748" y="1544570"/>
            <a:ext cx="2998902" cy="772293"/>
          </a:xfrm>
          <a:prstGeom prst="homePlate">
            <a:avLst/>
          </a:prstGeom>
          <a:solidFill>
            <a:srgbClr val="EE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B19691-F154-47F3-82C8-9553DB941F00}"/>
              </a:ext>
            </a:extLst>
          </p:cNvPr>
          <p:cNvSpPr txBox="1"/>
          <p:nvPr/>
        </p:nvSpPr>
        <p:spPr>
          <a:xfrm>
            <a:off x="2149771" y="1615413"/>
            <a:ext cx="168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D37DF0-B964-4AD2-9647-8EF963F3D76F}"/>
              </a:ext>
            </a:extLst>
          </p:cNvPr>
          <p:cNvSpPr txBox="1"/>
          <p:nvPr/>
        </p:nvSpPr>
        <p:spPr>
          <a:xfrm>
            <a:off x="7985380" y="1662701"/>
            <a:ext cx="2383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Yes24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리뷰 데이터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Crawl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ing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1AF8B16-4666-4B76-A1DD-B64D369EF16E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688F2A-A8FB-4110-B2B3-3FFE205BA7F2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AFB910B-F065-41BF-B1C4-E0E0492970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37DABE-98F5-4A2B-9346-9DBF7B0F663C}"/>
              </a:ext>
            </a:extLst>
          </p:cNvPr>
          <p:cNvSpPr txBox="1"/>
          <p:nvPr/>
        </p:nvSpPr>
        <p:spPr>
          <a:xfrm>
            <a:off x="665748" y="921642"/>
            <a:ext cx="277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 및 통합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FB504F6-E4E1-424A-A6C5-D905F56775BF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E128EAE-37D4-49FE-9D36-E5128E446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73"/>
          <a:stretch/>
        </p:blipFill>
        <p:spPr>
          <a:xfrm>
            <a:off x="2059580" y="2607678"/>
            <a:ext cx="5849982" cy="7722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EE6360C-9824-4091-B3C1-F2457F27CCF5}"/>
              </a:ext>
            </a:extLst>
          </p:cNvPr>
          <p:cNvSpPr txBox="1"/>
          <p:nvPr/>
        </p:nvSpPr>
        <p:spPr>
          <a:xfrm>
            <a:off x="3664650" y="2855324"/>
            <a:ext cx="3148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수집한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ISBN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입력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5019E9-2ED8-4AC2-86EE-D1F3EB83A494}"/>
              </a:ext>
            </a:extLst>
          </p:cNvPr>
          <p:cNvSpPr/>
          <p:nvPr/>
        </p:nvSpPr>
        <p:spPr>
          <a:xfrm>
            <a:off x="4509270" y="2742315"/>
            <a:ext cx="1459117" cy="50301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E2A46167-BB57-4D60-A4F8-B186A707AD0E}"/>
              </a:ext>
            </a:extLst>
          </p:cNvPr>
          <p:cNvSpPr/>
          <p:nvPr/>
        </p:nvSpPr>
        <p:spPr>
          <a:xfrm rot="5400000">
            <a:off x="4762901" y="3407787"/>
            <a:ext cx="454714" cy="49714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453FD-7416-40B6-AE51-AB175A99C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387" y="3732223"/>
            <a:ext cx="5128058" cy="292615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90C3F71-F673-45E6-BE7A-60F379174741}"/>
              </a:ext>
            </a:extLst>
          </p:cNvPr>
          <p:cNvSpPr txBox="1"/>
          <p:nvPr/>
        </p:nvSpPr>
        <p:spPr>
          <a:xfrm>
            <a:off x="2664418" y="6558209"/>
            <a:ext cx="5849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평균평점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평점별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 리뷰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%,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리뷰 제목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리뷰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id,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리뷰 평점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리뷰 글 </a:t>
            </a:r>
            <a:r>
              <a:rPr lang="ko-KR" altLang="en-US" sz="1200" dirty="0">
                <a:solidFill>
                  <a:srgbClr val="FF0000"/>
                </a:solidFill>
                <a:latin typeface="나눔스퀘어"/>
              </a:rPr>
              <a:t>수집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5D677D-C9E0-4B95-A742-87651CE6FF13}"/>
              </a:ext>
            </a:extLst>
          </p:cNvPr>
          <p:cNvSpPr/>
          <p:nvPr/>
        </p:nvSpPr>
        <p:spPr>
          <a:xfrm>
            <a:off x="10057640" y="4145442"/>
            <a:ext cx="534030" cy="39665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A0FF8CF-8B99-486A-B753-0EEBB6493C4A}"/>
              </a:ext>
            </a:extLst>
          </p:cNvPr>
          <p:cNvSpPr/>
          <p:nvPr/>
        </p:nvSpPr>
        <p:spPr>
          <a:xfrm>
            <a:off x="8155409" y="4941485"/>
            <a:ext cx="534030" cy="39665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B289A6-8416-4D13-B395-764B9AAEE3CA}"/>
              </a:ext>
            </a:extLst>
          </p:cNvPr>
          <p:cNvSpPr/>
          <p:nvPr/>
        </p:nvSpPr>
        <p:spPr>
          <a:xfrm>
            <a:off x="6121283" y="5039232"/>
            <a:ext cx="1040746" cy="274688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387D17A-9F76-4BCE-B3AA-768C7F102C5C}"/>
              </a:ext>
            </a:extLst>
          </p:cNvPr>
          <p:cNvSpPr/>
          <p:nvPr/>
        </p:nvSpPr>
        <p:spPr>
          <a:xfrm>
            <a:off x="6097599" y="4795331"/>
            <a:ext cx="1858109" cy="283498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F7CEB06-FFDA-4370-94D8-2559C3CC9A7B}"/>
              </a:ext>
            </a:extLst>
          </p:cNvPr>
          <p:cNvSpPr/>
          <p:nvPr/>
        </p:nvSpPr>
        <p:spPr>
          <a:xfrm>
            <a:off x="7026653" y="5268004"/>
            <a:ext cx="3921638" cy="1031268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BF08F0-E0CD-4E4E-BD9A-A0423337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9" y="4094702"/>
            <a:ext cx="4154539" cy="243652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BFF1FB-76EF-4D99-91DE-E5FEDA000FEB}"/>
              </a:ext>
            </a:extLst>
          </p:cNvPr>
          <p:cNvSpPr/>
          <p:nvPr/>
        </p:nvSpPr>
        <p:spPr>
          <a:xfrm>
            <a:off x="2827650" y="4398681"/>
            <a:ext cx="534030" cy="39665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C17C41-BCBD-4F80-BEBC-F077A73F6B18}"/>
              </a:ext>
            </a:extLst>
          </p:cNvPr>
          <p:cNvSpPr/>
          <p:nvPr/>
        </p:nvSpPr>
        <p:spPr>
          <a:xfrm>
            <a:off x="665747" y="5137207"/>
            <a:ext cx="2045503" cy="139402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A3AEC0-7656-4D09-84BC-4141AD782AE2}"/>
              </a:ext>
            </a:extLst>
          </p:cNvPr>
          <p:cNvSpPr txBox="1"/>
          <p:nvPr/>
        </p:nvSpPr>
        <p:spPr>
          <a:xfrm>
            <a:off x="7692056" y="2484702"/>
            <a:ext cx="314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</a:rPr>
              <a:t>175539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/>
                <a:cs typeface="+mn-cs"/>
              </a:rPr>
              <a:t>개 리뷰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25814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8E917A-BD39-4567-BCA0-9F7703F93819}"/>
              </a:ext>
            </a:extLst>
          </p:cNvPr>
          <p:cNvSpPr txBox="1"/>
          <p:nvPr/>
        </p:nvSpPr>
        <p:spPr>
          <a:xfrm>
            <a:off x="3804347" y="2967335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2FA3E307-1DB0-4A46-81E0-D988ABC8E7DD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B857DBE4-FA6A-4E50-9A1F-3D92CB388736}"/>
              </a:ext>
            </a:extLst>
          </p:cNvPr>
          <p:cNvSpPr/>
          <p:nvPr/>
        </p:nvSpPr>
        <p:spPr>
          <a:xfrm>
            <a:off x="1431909" y="3530038"/>
            <a:ext cx="9328182" cy="532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8C28310-0E19-4E86-B09C-6E7429BE4D6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86AEA1-C43A-4F28-9518-84C8AF73F332}"/>
              </a:ext>
            </a:extLst>
          </p:cNvPr>
          <p:cNvSpPr txBox="1"/>
          <p:nvPr/>
        </p:nvSpPr>
        <p:spPr>
          <a:xfrm>
            <a:off x="665748" y="921642"/>
            <a:ext cx="277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클리닝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1DA77D-4E86-4556-93DC-6983CD6E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0" y="1876195"/>
            <a:ext cx="11520476" cy="102528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E20E48-38DC-45A6-8F1E-066C033B7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0" y="4394808"/>
            <a:ext cx="11520476" cy="1472306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A448309-A152-4324-8E2B-A8275ED5DE27}"/>
              </a:ext>
            </a:extLst>
          </p:cNvPr>
          <p:cNvSpPr/>
          <p:nvPr/>
        </p:nvSpPr>
        <p:spPr>
          <a:xfrm rot="5400000">
            <a:off x="5309488" y="2918080"/>
            <a:ext cx="604892" cy="5808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CDDB5E-B542-4C72-83F0-A980D2C04CDC}"/>
              </a:ext>
            </a:extLst>
          </p:cNvPr>
          <p:cNvSpPr/>
          <p:nvPr/>
        </p:nvSpPr>
        <p:spPr>
          <a:xfrm>
            <a:off x="1346684" y="4394808"/>
            <a:ext cx="482116" cy="147230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158E69-92EE-494D-BE7D-86D407E52FEA}"/>
              </a:ext>
            </a:extLst>
          </p:cNvPr>
          <p:cNvSpPr/>
          <p:nvPr/>
        </p:nvSpPr>
        <p:spPr>
          <a:xfrm>
            <a:off x="10971558" y="4394808"/>
            <a:ext cx="801578" cy="147230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E8D3E1-1878-4782-A917-675C42639C20}"/>
              </a:ext>
            </a:extLst>
          </p:cNvPr>
          <p:cNvSpPr/>
          <p:nvPr/>
        </p:nvSpPr>
        <p:spPr>
          <a:xfrm>
            <a:off x="2160000" y="1859983"/>
            <a:ext cx="1440000" cy="102528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91CD7E-898E-4E36-848A-77BD8F7D32D2}"/>
              </a:ext>
            </a:extLst>
          </p:cNvPr>
          <p:cNvSpPr/>
          <p:nvPr/>
        </p:nvSpPr>
        <p:spPr>
          <a:xfrm>
            <a:off x="7008698" y="1870336"/>
            <a:ext cx="2730105" cy="102528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E7CF58-DAE5-4099-9261-ABCA0A23C4DE}"/>
              </a:ext>
            </a:extLst>
          </p:cNvPr>
          <p:cNvSpPr/>
          <p:nvPr/>
        </p:nvSpPr>
        <p:spPr>
          <a:xfrm>
            <a:off x="4703921" y="4394808"/>
            <a:ext cx="711458" cy="147230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C43D99-F419-4C49-974A-397F71F45CB8}"/>
              </a:ext>
            </a:extLst>
          </p:cNvPr>
          <p:cNvSpPr txBox="1"/>
          <p:nvPr/>
        </p:nvSpPr>
        <p:spPr>
          <a:xfrm>
            <a:off x="1538708" y="3626856"/>
            <a:ext cx="3973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지은이 및 필요한 카테고리명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6D9F89-B9F9-422F-B1E4-5F789B176D1F}"/>
              </a:ext>
            </a:extLst>
          </p:cNvPr>
          <p:cNvSpPr txBox="1"/>
          <p:nvPr/>
        </p:nvSpPr>
        <p:spPr>
          <a:xfrm>
            <a:off x="6953834" y="3629087"/>
            <a:ext cx="340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키워드 추출을 위해 텍스트 통합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8C28310-0E19-4E86-B09C-6E7429BE4D6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86AEA1-C43A-4F28-9518-84C8AF73F332}"/>
              </a:ext>
            </a:extLst>
          </p:cNvPr>
          <p:cNvSpPr txBox="1"/>
          <p:nvPr/>
        </p:nvSpPr>
        <p:spPr>
          <a:xfrm>
            <a:off x="665748" y="921642"/>
            <a:ext cx="277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클리닝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785708E2-F68F-4B3D-8362-5E5B922A5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0" y="1715616"/>
            <a:ext cx="11520476" cy="147230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7E0D3E-E31A-4D6E-8C8E-8D9159D0163D}"/>
              </a:ext>
            </a:extLst>
          </p:cNvPr>
          <p:cNvSpPr/>
          <p:nvPr/>
        </p:nvSpPr>
        <p:spPr>
          <a:xfrm>
            <a:off x="4703921" y="1715616"/>
            <a:ext cx="711458" cy="147230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B54D72D-9F56-4117-B78B-413E2AA0B415}"/>
              </a:ext>
            </a:extLst>
          </p:cNvPr>
          <p:cNvSpPr/>
          <p:nvPr/>
        </p:nvSpPr>
        <p:spPr>
          <a:xfrm rot="5400000">
            <a:off x="4828631" y="3269327"/>
            <a:ext cx="469326" cy="5808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31C202-1B22-40BE-9337-84229AB02091}"/>
              </a:ext>
            </a:extLst>
          </p:cNvPr>
          <p:cNvGrpSpPr/>
          <p:nvPr/>
        </p:nvGrpSpPr>
        <p:grpSpPr>
          <a:xfrm>
            <a:off x="252660" y="4159973"/>
            <a:ext cx="5947950" cy="1780210"/>
            <a:chOff x="1227426" y="4182355"/>
            <a:chExt cx="5947950" cy="178021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60E55A-CD71-483E-8189-55A5AAE23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1290" y="5638670"/>
              <a:ext cx="5904086" cy="323895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24D1DD0-4C13-4667-A49C-159C24B2B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91" y="4182355"/>
              <a:ext cx="5896798" cy="147658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62298A-59FB-40D6-8941-4792F0790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90" y="4395365"/>
              <a:ext cx="5904086" cy="41972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898DBC5-E175-4B95-9D7D-34B4B33A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426" y="4727782"/>
              <a:ext cx="5940663" cy="323895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C99C61C-A46D-485E-8A91-96678DF692A5}"/>
              </a:ext>
            </a:extLst>
          </p:cNvPr>
          <p:cNvGrpSpPr/>
          <p:nvPr/>
        </p:nvGrpSpPr>
        <p:grpSpPr>
          <a:xfrm>
            <a:off x="7385655" y="3794420"/>
            <a:ext cx="4014387" cy="2144514"/>
            <a:chOff x="7496345" y="3720452"/>
            <a:chExt cx="4014387" cy="214451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9535579-C5FA-4EFF-9F6F-DFAF5130F605}"/>
                </a:ext>
              </a:extLst>
            </p:cNvPr>
            <p:cNvGrpSpPr/>
            <p:nvPr/>
          </p:nvGrpSpPr>
          <p:grpSpPr>
            <a:xfrm>
              <a:off x="7496345" y="3720452"/>
              <a:ext cx="2820159" cy="2144514"/>
              <a:chOff x="6764825" y="3461503"/>
              <a:chExt cx="2820159" cy="2144514"/>
            </a:xfrm>
          </p:grpSpPr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A726E77-1BAB-4D9F-98B3-A3E23E640383}"/>
                  </a:ext>
                </a:extLst>
              </p:cNvPr>
              <p:cNvSpPr/>
              <p:nvPr/>
            </p:nvSpPr>
            <p:spPr>
              <a:xfrm>
                <a:off x="8144629" y="4751273"/>
                <a:ext cx="75583" cy="397838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45720" y="0"/>
                    </a:moveTo>
                    <a:lnTo>
                      <a:pt x="45720" y="481303"/>
                    </a:lnTo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3E2A163-F038-43CA-B32D-3E3B32F15E85}"/>
                  </a:ext>
                </a:extLst>
              </p:cNvPr>
              <p:cNvSpPr/>
              <p:nvPr/>
            </p:nvSpPr>
            <p:spPr>
              <a:xfrm>
                <a:off x="8137112" y="3917499"/>
                <a:ext cx="75583" cy="397838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45720" y="0"/>
                    </a:moveTo>
                    <a:lnTo>
                      <a:pt x="45720" y="481303"/>
                    </a:lnTo>
                  </a:path>
                </a:pathLst>
              </a:cu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4">
                  <a:tint val="7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E6A9945A-6A32-4ED5-BBCA-0ECE603D3EF6}"/>
                  </a:ext>
                </a:extLst>
              </p:cNvPr>
              <p:cNvSpPr/>
              <p:nvPr/>
            </p:nvSpPr>
            <p:spPr>
              <a:xfrm>
                <a:off x="6801117" y="3461503"/>
                <a:ext cx="2717867" cy="633186"/>
              </a:xfrm>
              <a:custGeom>
                <a:avLst/>
                <a:gdLst>
                  <a:gd name="connsiteX0" fmla="*/ 0 w 1804886"/>
                  <a:gd name="connsiteY0" fmla="*/ 120326 h 1203257"/>
                  <a:gd name="connsiteX1" fmla="*/ 120326 w 1804886"/>
                  <a:gd name="connsiteY1" fmla="*/ 0 h 1203257"/>
                  <a:gd name="connsiteX2" fmla="*/ 1684560 w 1804886"/>
                  <a:gd name="connsiteY2" fmla="*/ 0 h 1203257"/>
                  <a:gd name="connsiteX3" fmla="*/ 1804886 w 1804886"/>
                  <a:gd name="connsiteY3" fmla="*/ 120326 h 1203257"/>
                  <a:gd name="connsiteX4" fmla="*/ 1804886 w 1804886"/>
                  <a:gd name="connsiteY4" fmla="*/ 1082931 h 1203257"/>
                  <a:gd name="connsiteX5" fmla="*/ 1684560 w 1804886"/>
                  <a:gd name="connsiteY5" fmla="*/ 1203257 h 1203257"/>
                  <a:gd name="connsiteX6" fmla="*/ 120326 w 1804886"/>
                  <a:gd name="connsiteY6" fmla="*/ 1203257 h 1203257"/>
                  <a:gd name="connsiteX7" fmla="*/ 0 w 1804886"/>
                  <a:gd name="connsiteY7" fmla="*/ 1082931 h 1203257"/>
                  <a:gd name="connsiteX8" fmla="*/ 0 w 1804886"/>
                  <a:gd name="connsiteY8" fmla="*/ 120326 h 120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886" h="1203257">
                    <a:moveTo>
                      <a:pt x="0" y="120326"/>
                    </a:moveTo>
                    <a:cubicBezTo>
                      <a:pt x="0" y="53872"/>
                      <a:pt x="53872" y="0"/>
                      <a:pt x="120326" y="0"/>
                    </a:cubicBezTo>
                    <a:lnTo>
                      <a:pt x="1684560" y="0"/>
                    </a:lnTo>
                    <a:cubicBezTo>
                      <a:pt x="1751014" y="0"/>
                      <a:pt x="1804886" y="53872"/>
                      <a:pt x="1804886" y="120326"/>
                    </a:cubicBezTo>
                    <a:lnTo>
                      <a:pt x="1804886" y="1082931"/>
                    </a:lnTo>
                    <a:cubicBezTo>
                      <a:pt x="1804886" y="1149385"/>
                      <a:pt x="1751014" y="1203257"/>
                      <a:pt x="1684560" y="1203257"/>
                    </a:cubicBezTo>
                    <a:lnTo>
                      <a:pt x="120326" y="1203257"/>
                    </a:lnTo>
                    <a:cubicBezTo>
                      <a:pt x="53872" y="1203257"/>
                      <a:pt x="0" y="1149385"/>
                      <a:pt x="0" y="1082931"/>
                    </a:cubicBezTo>
                    <a:lnTo>
                      <a:pt x="0" y="120326"/>
                    </a:lnTo>
                    <a:close/>
                  </a:path>
                </a:pathLst>
              </a:custGeom>
              <a:solidFill>
                <a:srgbClr val="F1E7E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6212" tIns="176212" rIns="176212" bIns="176212" numCol="1" spcCol="1270" anchor="ctr" anchorCtr="0">
                <a:noAutofit/>
              </a:bodyPr>
              <a:lstStyle/>
              <a:p>
                <a:pPr marL="0" lvl="0" indent="0" algn="ctr" defTabSz="1644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700" kern="1200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30171E42-95DB-4853-80FA-1A70715FD6F7}"/>
                  </a:ext>
                </a:extLst>
              </p:cNvPr>
              <p:cNvSpPr/>
              <p:nvPr/>
            </p:nvSpPr>
            <p:spPr>
              <a:xfrm>
                <a:off x="7178682" y="4315338"/>
                <a:ext cx="1992445" cy="535015"/>
              </a:xfrm>
              <a:custGeom>
                <a:avLst/>
                <a:gdLst>
                  <a:gd name="connsiteX0" fmla="*/ 0 w 1804886"/>
                  <a:gd name="connsiteY0" fmla="*/ 120326 h 1203257"/>
                  <a:gd name="connsiteX1" fmla="*/ 120326 w 1804886"/>
                  <a:gd name="connsiteY1" fmla="*/ 0 h 1203257"/>
                  <a:gd name="connsiteX2" fmla="*/ 1684560 w 1804886"/>
                  <a:gd name="connsiteY2" fmla="*/ 0 h 1203257"/>
                  <a:gd name="connsiteX3" fmla="*/ 1804886 w 1804886"/>
                  <a:gd name="connsiteY3" fmla="*/ 120326 h 1203257"/>
                  <a:gd name="connsiteX4" fmla="*/ 1804886 w 1804886"/>
                  <a:gd name="connsiteY4" fmla="*/ 1082931 h 1203257"/>
                  <a:gd name="connsiteX5" fmla="*/ 1684560 w 1804886"/>
                  <a:gd name="connsiteY5" fmla="*/ 1203257 h 1203257"/>
                  <a:gd name="connsiteX6" fmla="*/ 120326 w 1804886"/>
                  <a:gd name="connsiteY6" fmla="*/ 1203257 h 1203257"/>
                  <a:gd name="connsiteX7" fmla="*/ 0 w 1804886"/>
                  <a:gd name="connsiteY7" fmla="*/ 1082931 h 1203257"/>
                  <a:gd name="connsiteX8" fmla="*/ 0 w 1804886"/>
                  <a:gd name="connsiteY8" fmla="*/ 120326 h 120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886" h="1203257">
                    <a:moveTo>
                      <a:pt x="0" y="120326"/>
                    </a:moveTo>
                    <a:cubicBezTo>
                      <a:pt x="0" y="53872"/>
                      <a:pt x="53872" y="0"/>
                      <a:pt x="120326" y="0"/>
                    </a:cubicBezTo>
                    <a:lnTo>
                      <a:pt x="1684560" y="0"/>
                    </a:lnTo>
                    <a:cubicBezTo>
                      <a:pt x="1751014" y="0"/>
                      <a:pt x="1804886" y="53872"/>
                      <a:pt x="1804886" y="120326"/>
                    </a:cubicBezTo>
                    <a:lnTo>
                      <a:pt x="1804886" y="1082931"/>
                    </a:lnTo>
                    <a:cubicBezTo>
                      <a:pt x="1804886" y="1149385"/>
                      <a:pt x="1751014" y="1203257"/>
                      <a:pt x="1684560" y="1203257"/>
                    </a:cubicBezTo>
                    <a:lnTo>
                      <a:pt x="120326" y="1203257"/>
                    </a:lnTo>
                    <a:cubicBezTo>
                      <a:pt x="53872" y="1203257"/>
                      <a:pt x="0" y="1149385"/>
                      <a:pt x="0" y="1082931"/>
                    </a:cubicBezTo>
                    <a:lnTo>
                      <a:pt x="0" y="120326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6212" tIns="176212" rIns="176212" bIns="176212" numCol="1" spcCol="1270" anchor="ctr" anchorCtr="0">
                <a:noAutofit/>
              </a:bodyPr>
              <a:lstStyle/>
              <a:p>
                <a:pPr marL="0" lvl="0" indent="0" algn="ctr" defTabSz="1644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700" kern="12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B9F013A-9976-47DA-82BC-8A84FD2D2BD3}"/>
                  </a:ext>
                </a:extLst>
              </p:cNvPr>
              <p:cNvSpPr/>
              <p:nvPr/>
            </p:nvSpPr>
            <p:spPr>
              <a:xfrm>
                <a:off x="6764825" y="5071002"/>
                <a:ext cx="827714" cy="535015"/>
              </a:xfrm>
              <a:custGeom>
                <a:avLst/>
                <a:gdLst>
                  <a:gd name="connsiteX0" fmla="*/ 0 w 1804886"/>
                  <a:gd name="connsiteY0" fmla="*/ 120326 h 1203257"/>
                  <a:gd name="connsiteX1" fmla="*/ 120326 w 1804886"/>
                  <a:gd name="connsiteY1" fmla="*/ 0 h 1203257"/>
                  <a:gd name="connsiteX2" fmla="*/ 1684560 w 1804886"/>
                  <a:gd name="connsiteY2" fmla="*/ 0 h 1203257"/>
                  <a:gd name="connsiteX3" fmla="*/ 1804886 w 1804886"/>
                  <a:gd name="connsiteY3" fmla="*/ 120326 h 1203257"/>
                  <a:gd name="connsiteX4" fmla="*/ 1804886 w 1804886"/>
                  <a:gd name="connsiteY4" fmla="*/ 1082931 h 1203257"/>
                  <a:gd name="connsiteX5" fmla="*/ 1684560 w 1804886"/>
                  <a:gd name="connsiteY5" fmla="*/ 1203257 h 1203257"/>
                  <a:gd name="connsiteX6" fmla="*/ 120326 w 1804886"/>
                  <a:gd name="connsiteY6" fmla="*/ 1203257 h 1203257"/>
                  <a:gd name="connsiteX7" fmla="*/ 0 w 1804886"/>
                  <a:gd name="connsiteY7" fmla="*/ 1082931 h 1203257"/>
                  <a:gd name="connsiteX8" fmla="*/ 0 w 1804886"/>
                  <a:gd name="connsiteY8" fmla="*/ 120326 h 120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886" h="1203257">
                    <a:moveTo>
                      <a:pt x="0" y="120326"/>
                    </a:moveTo>
                    <a:cubicBezTo>
                      <a:pt x="0" y="53872"/>
                      <a:pt x="53872" y="0"/>
                      <a:pt x="120326" y="0"/>
                    </a:cubicBezTo>
                    <a:lnTo>
                      <a:pt x="1684560" y="0"/>
                    </a:lnTo>
                    <a:cubicBezTo>
                      <a:pt x="1751014" y="0"/>
                      <a:pt x="1804886" y="53872"/>
                      <a:pt x="1804886" y="120326"/>
                    </a:cubicBezTo>
                    <a:lnTo>
                      <a:pt x="1804886" y="1082931"/>
                    </a:lnTo>
                    <a:cubicBezTo>
                      <a:pt x="1804886" y="1149385"/>
                      <a:pt x="1751014" y="1203257"/>
                      <a:pt x="1684560" y="1203257"/>
                    </a:cubicBezTo>
                    <a:lnTo>
                      <a:pt x="120326" y="1203257"/>
                    </a:lnTo>
                    <a:cubicBezTo>
                      <a:pt x="53872" y="1203257"/>
                      <a:pt x="0" y="1149385"/>
                      <a:pt x="0" y="1082931"/>
                    </a:cubicBezTo>
                    <a:lnTo>
                      <a:pt x="0" y="1203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6212" tIns="176212" rIns="176212" bIns="176212" numCol="1" spcCol="1270" anchor="ctr" anchorCtr="0">
                <a:noAutofit/>
              </a:bodyPr>
              <a:lstStyle/>
              <a:p>
                <a:pPr marL="0" lvl="0" indent="0" algn="ctr" defTabSz="1644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700" kern="1200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2BD8388-72E5-4063-8624-AE3A4BDCE2B0}"/>
                  </a:ext>
                </a:extLst>
              </p:cNvPr>
              <p:cNvSpPr/>
              <p:nvPr/>
            </p:nvSpPr>
            <p:spPr>
              <a:xfrm>
                <a:off x="7761047" y="5071001"/>
                <a:ext cx="827714" cy="535015"/>
              </a:xfrm>
              <a:custGeom>
                <a:avLst/>
                <a:gdLst>
                  <a:gd name="connsiteX0" fmla="*/ 0 w 1804886"/>
                  <a:gd name="connsiteY0" fmla="*/ 120326 h 1203257"/>
                  <a:gd name="connsiteX1" fmla="*/ 120326 w 1804886"/>
                  <a:gd name="connsiteY1" fmla="*/ 0 h 1203257"/>
                  <a:gd name="connsiteX2" fmla="*/ 1684560 w 1804886"/>
                  <a:gd name="connsiteY2" fmla="*/ 0 h 1203257"/>
                  <a:gd name="connsiteX3" fmla="*/ 1804886 w 1804886"/>
                  <a:gd name="connsiteY3" fmla="*/ 120326 h 1203257"/>
                  <a:gd name="connsiteX4" fmla="*/ 1804886 w 1804886"/>
                  <a:gd name="connsiteY4" fmla="*/ 1082931 h 1203257"/>
                  <a:gd name="connsiteX5" fmla="*/ 1684560 w 1804886"/>
                  <a:gd name="connsiteY5" fmla="*/ 1203257 h 1203257"/>
                  <a:gd name="connsiteX6" fmla="*/ 120326 w 1804886"/>
                  <a:gd name="connsiteY6" fmla="*/ 1203257 h 1203257"/>
                  <a:gd name="connsiteX7" fmla="*/ 0 w 1804886"/>
                  <a:gd name="connsiteY7" fmla="*/ 1082931 h 1203257"/>
                  <a:gd name="connsiteX8" fmla="*/ 0 w 1804886"/>
                  <a:gd name="connsiteY8" fmla="*/ 120326 h 120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886" h="1203257">
                    <a:moveTo>
                      <a:pt x="0" y="120326"/>
                    </a:moveTo>
                    <a:cubicBezTo>
                      <a:pt x="0" y="53872"/>
                      <a:pt x="53872" y="0"/>
                      <a:pt x="120326" y="0"/>
                    </a:cubicBezTo>
                    <a:lnTo>
                      <a:pt x="1684560" y="0"/>
                    </a:lnTo>
                    <a:cubicBezTo>
                      <a:pt x="1751014" y="0"/>
                      <a:pt x="1804886" y="53872"/>
                      <a:pt x="1804886" y="120326"/>
                    </a:cubicBezTo>
                    <a:lnTo>
                      <a:pt x="1804886" y="1082931"/>
                    </a:lnTo>
                    <a:cubicBezTo>
                      <a:pt x="1804886" y="1149385"/>
                      <a:pt x="1751014" y="1203257"/>
                      <a:pt x="1684560" y="1203257"/>
                    </a:cubicBezTo>
                    <a:lnTo>
                      <a:pt x="120326" y="1203257"/>
                    </a:lnTo>
                    <a:cubicBezTo>
                      <a:pt x="53872" y="1203257"/>
                      <a:pt x="0" y="1149385"/>
                      <a:pt x="0" y="1082931"/>
                    </a:cubicBezTo>
                    <a:lnTo>
                      <a:pt x="0" y="1203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6212" tIns="176212" rIns="176212" bIns="176212" numCol="1" spcCol="1270" anchor="ctr" anchorCtr="0">
                <a:noAutofit/>
              </a:bodyPr>
              <a:lstStyle/>
              <a:p>
                <a:pPr marL="0" lvl="0" indent="0" algn="ctr" defTabSz="1644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700" kern="12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26173556-8B6D-42BE-AB08-AEC5C84479CD}"/>
                  </a:ext>
                </a:extLst>
              </p:cNvPr>
              <p:cNvSpPr/>
              <p:nvPr/>
            </p:nvSpPr>
            <p:spPr>
              <a:xfrm>
                <a:off x="8757270" y="5050031"/>
                <a:ext cx="827714" cy="535015"/>
              </a:xfrm>
              <a:custGeom>
                <a:avLst/>
                <a:gdLst>
                  <a:gd name="connsiteX0" fmla="*/ 0 w 1804886"/>
                  <a:gd name="connsiteY0" fmla="*/ 120326 h 1203257"/>
                  <a:gd name="connsiteX1" fmla="*/ 120326 w 1804886"/>
                  <a:gd name="connsiteY1" fmla="*/ 0 h 1203257"/>
                  <a:gd name="connsiteX2" fmla="*/ 1684560 w 1804886"/>
                  <a:gd name="connsiteY2" fmla="*/ 0 h 1203257"/>
                  <a:gd name="connsiteX3" fmla="*/ 1804886 w 1804886"/>
                  <a:gd name="connsiteY3" fmla="*/ 120326 h 1203257"/>
                  <a:gd name="connsiteX4" fmla="*/ 1804886 w 1804886"/>
                  <a:gd name="connsiteY4" fmla="*/ 1082931 h 1203257"/>
                  <a:gd name="connsiteX5" fmla="*/ 1684560 w 1804886"/>
                  <a:gd name="connsiteY5" fmla="*/ 1203257 h 1203257"/>
                  <a:gd name="connsiteX6" fmla="*/ 120326 w 1804886"/>
                  <a:gd name="connsiteY6" fmla="*/ 1203257 h 1203257"/>
                  <a:gd name="connsiteX7" fmla="*/ 0 w 1804886"/>
                  <a:gd name="connsiteY7" fmla="*/ 1082931 h 1203257"/>
                  <a:gd name="connsiteX8" fmla="*/ 0 w 1804886"/>
                  <a:gd name="connsiteY8" fmla="*/ 120326 h 120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4886" h="1203257">
                    <a:moveTo>
                      <a:pt x="0" y="120326"/>
                    </a:moveTo>
                    <a:cubicBezTo>
                      <a:pt x="0" y="53872"/>
                      <a:pt x="53872" y="0"/>
                      <a:pt x="120326" y="0"/>
                    </a:cubicBezTo>
                    <a:lnTo>
                      <a:pt x="1684560" y="0"/>
                    </a:lnTo>
                    <a:cubicBezTo>
                      <a:pt x="1751014" y="0"/>
                      <a:pt x="1804886" y="53872"/>
                      <a:pt x="1804886" y="120326"/>
                    </a:cubicBezTo>
                    <a:lnTo>
                      <a:pt x="1804886" y="1082931"/>
                    </a:lnTo>
                    <a:cubicBezTo>
                      <a:pt x="1804886" y="1149385"/>
                      <a:pt x="1751014" y="1203257"/>
                      <a:pt x="1684560" y="1203257"/>
                    </a:cubicBezTo>
                    <a:lnTo>
                      <a:pt x="120326" y="1203257"/>
                    </a:lnTo>
                    <a:cubicBezTo>
                      <a:pt x="53872" y="1203257"/>
                      <a:pt x="0" y="1149385"/>
                      <a:pt x="0" y="1082931"/>
                    </a:cubicBezTo>
                    <a:lnTo>
                      <a:pt x="0" y="1203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6212" tIns="176212" rIns="176212" bIns="176212" numCol="1" spcCol="1270" anchor="ctr" anchorCtr="0">
                <a:noAutofit/>
              </a:bodyPr>
              <a:lstStyle/>
              <a:p>
                <a:pPr marL="0" lvl="0" indent="0" algn="ctr" defTabSz="16446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ko-KR" altLang="en-US" sz="3700" kern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EB134D7-29BD-481B-9B03-D8AFA0E4332F}"/>
                </a:ext>
              </a:extLst>
            </p:cNvPr>
            <p:cNvSpPr txBox="1"/>
            <p:nvPr/>
          </p:nvSpPr>
          <p:spPr>
            <a:xfrm>
              <a:off x="7546170" y="3896769"/>
              <a:ext cx="321617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국내도서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소설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희곡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&gt;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영미소설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1670397-39A1-47CD-9838-2B744DA3476B}"/>
                </a:ext>
              </a:extLst>
            </p:cNvPr>
            <p:cNvSpPr txBox="1"/>
            <p:nvPr/>
          </p:nvSpPr>
          <p:spPr>
            <a:xfrm>
              <a:off x="8294561" y="4701640"/>
              <a:ext cx="321617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소설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</a:t>
              </a:r>
              <a:r>
                <a:rPr lang="en-US" altLang="ko-KR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희곡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4BF31E-C635-4497-B0FD-F966D59DB9F8}"/>
                </a:ext>
              </a:extLst>
            </p:cNvPr>
            <p:cNvSpPr txBox="1"/>
            <p:nvPr/>
          </p:nvSpPr>
          <p:spPr>
            <a:xfrm>
              <a:off x="7635573" y="5457304"/>
              <a:ext cx="6513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소설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529FAD-CB52-48F6-A3F5-C76BB14F9FA3}"/>
                </a:ext>
              </a:extLst>
            </p:cNvPr>
            <p:cNvSpPr txBox="1"/>
            <p:nvPr/>
          </p:nvSpPr>
          <p:spPr>
            <a:xfrm>
              <a:off x="8719139" y="5451263"/>
              <a:ext cx="6513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43C468A-D364-403C-A3F8-B40432AC86B7}"/>
                </a:ext>
              </a:extLst>
            </p:cNvPr>
            <p:cNvSpPr txBox="1"/>
            <p:nvPr/>
          </p:nvSpPr>
          <p:spPr>
            <a:xfrm>
              <a:off x="9646591" y="5443558"/>
              <a:ext cx="6513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희곡</a:t>
              </a:r>
              <a:endPara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4945DB-37A3-463F-BADA-63B149EF9D8E}"/>
              </a:ext>
            </a:extLst>
          </p:cNvPr>
          <p:cNvSpPr/>
          <p:nvPr/>
        </p:nvSpPr>
        <p:spPr>
          <a:xfrm>
            <a:off x="5115937" y="4066094"/>
            <a:ext cx="1098206" cy="199032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53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37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cs typeface="+mn-cs"/>
              </a:rPr>
              <a:t>EDA –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"/>
                <a:cs typeface="+mn-cs"/>
              </a:rPr>
              <a:t>도서 데이터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cs typeface="+mn-cs"/>
              </a:rPr>
              <a:t>3.3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7BF680-8BF1-4769-B64B-F818B72F8A0D}"/>
              </a:ext>
            </a:extLst>
          </p:cNvPr>
          <p:cNvGrpSpPr/>
          <p:nvPr/>
        </p:nvGrpSpPr>
        <p:grpSpPr>
          <a:xfrm>
            <a:off x="1352574" y="1308981"/>
            <a:ext cx="2699267" cy="4925481"/>
            <a:chOff x="1352574" y="1308981"/>
            <a:chExt cx="2699267" cy="492548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B19691-F154-47F3-82C8-9553DB941F00}"/>
                </a:ext>
              </a:extLst>
            </p:cNvPr>
            <p:cNvSpPr txBox="1"/>
            <p:nvPr/>
          </p:nvSpPr>
          <p:spPr>
            <a:xfrm>
              <a:off x="2359622" y="2269297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4F24C8-EC42-47AE-9A73-44D7EA400C3D}"/>
                </a:ext>
              </a:extLst>
            </p:cNvPr>
            <p:cNvSpPr txBox="1"/>
            <p:nvPr/>
          </p:nvSpPr>
          <p:spPr>
            <a:xfrm>
              <a:off x="2160000" y="1308981"/>
              <a:ext cx="154464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성인도서 비율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B127D7A-C8DF-46FB-9E7D-C55560DF6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56153" y="2638775"/>
              <a:ext cx="4676775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D8688D-BBDB-43A3-BF46-029644B1CE69}"/>
                </a:ext>
              </a:extLst>
            </p:cNvPr>
            <p:cNvSpPr txBox="1"/>
            <p:nvPr/>
          </p:nvSpPr>
          <p:spPr>
            <a:xfrm rot="16200000">
              <a:off x="829574" y="3323645"/>
              <a:ext cx="14153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BD2B78D-9154-4A6F-8924-725507E9FCB3}"/>
              </a:ext>
            </a:extLst>
          </p:cNvPr>
          <p:cNvGrpSpPr/>
          <p:nvPr/>
        </p:nvGrpSpPr>
        <p:grpSpPr>
          <a:xfrm>
            <a:off x="4603949" y="1319627"/>
            <a:ext cx="2699267" cy="5029133"/>
            <a:chOff x="4627802" y="1319627"/>
            <a:chExt cx="2699267" cy="5029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8D10A4-6379-4210-B51A-471376ADDA81}"/>
                </a:ext>
              </a:extLst>
            </p:cNvPr>
            <p:cNvSpPr txBox="1"/>
            <p:nvPr/>
          </p:nvSpPr>
          <p:spPr>
            <a:xfrm>
              <a:off x="5412745" y="1319627"/>
              <a:ext cx="154464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카테고리 비율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BD80A79-1023-4AF7-A2C0-B2F726BD84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74231" y="2695923"/>
              <a:ext cx="4791075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9F1CCA-960F-4D76-B857-508C2BAF4D7D}"/>
                </a:ext>
              </a:extLst>
            </p:cNvPr>
            <p:cNvSpPr txBox="1"/>
            <p:nvPr/>
          </p:nvSpPr>
          <p:spPr>
            <a:xfrm rot="16200000">
              <a:off x="4104802" y="3571461"/>
              <a:ext cx="14153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ECCA5C-5D02-413F-8030-89331F348359}"/>
              </a:ext>
            </a:extLst>
          </p:cNvPr>
          <p:cNvGrpSpPr/>
          <p:nvPr/>
        </p:nvGrpSpPr>
        <p:grpSpPr>
          <a:xfrm>
            <a:off x="7742681" y="1294118"/>
            <a:ext cx="2699267" cy="4826043"/>
            <a:chOff x="7742681" y="1294118"/>
            <a:chExt cx="2699267" cy="48260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7B5691-9DC3-417B-AC52-506DC4B5FE67}"/>
                </a:ext>
              </a:extLst>
            </p:cNvPr>
            <p:cNvSpPr txBox="1"/>
            <p:nvPr/>
          </p:nvSpPr>
          <p:spPr>
            <a:xfrm>
              <a:off x="8566869" y="1294118"/>
              <a:ext cx="154464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평균평점 비율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B4DD314-D119-42DD-83A3-0EF37EDBC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903410" y="2581624"/>
              <a:ext cx="4562475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8A5A46-3AF3-44BA-95F9-935A095CE388}"/>
                </a:ext>
              </a:extLst>
            </p:cNvPr>
            <p:cNvSpPr txBox="1"/>
            <p:nvPr/>
          </p:nvSpPr>
          <p:spPr>
            <a:xfrm rot="16200000">
              <a:off x="7219681" y="3571460"/>
              <a:ext cx="14153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14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967629" y="197599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967629" y="1975989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25203-D2FB-4407-9772-119336F3939C}"/>
              </a:ext>
            </a:extLst>
          </p:cNvPr>
          <p:cNvSpPr/>
          <p:nvPr/>
        </p:nvSpPr>
        <p:spPr>
          <a:xfrm>
            <a:off x="7114725" y="197599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3016661" y="197599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5065693" y="197599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927051" y="19295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3016660" y="1975989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2967382" y="190531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5065691" y="1975989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5032696" y="191616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5F23B-8D0B-449F-B87E-66FB09B70518}"/>
              </a:ext>
            </a:extLst>
          </p:cNvPr>
          <p:cNvSpPr/>
          <p:nvPr/>
        </p:nvSpPr>
        <p:spPr>
          <a:xfrm>
            <a:off x="7114722" y="1975989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24E6A-5682-46C8-9183-93CC5113A417}"/>
              </a:ext>
            </a:extLst>
          </p:cNvPr>
          <p:cNvSpPr txBox="1"/>
          <p:nvPr/>
        </p:nvSpPr>
        <p:spPr>
          <a:xfrm>
            <a:off x="7067876" y="19138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2206835" y="2759393"/>
            <a:ext cx="176136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3271333" y="2735874"/>
            <a:ext cx="1761363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2.1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구성 소개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2.2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추진 일정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5291485" y="2735874"/>
            <a:ext cx="1761363" cy="16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3.1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3.2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3.3 EDA</a:t>
            </a:r>
          </a:p>
          <a:p>
            <a:pPr algn="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3.4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3.5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3.6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협업 도구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F1AB5-2967-4065-AA58-D3212D1A3357}"/>
              </a:ext>
            </a:extLst>
          </p:cNvPr>
          <p:cNvSpPr txBox="1"/>
          <p:nvPr/>
        </p:nvSpPr>
        <p:spPr>
          <a:xfrm>
            <a:off x="7332936" y="2722377"/>
            <a:ext cx="1761363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4.1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기대효과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2CBB1-D8FC-4730-B6BE-4CA5CB06F9BC}"/>
              </a:ext>
            </a:extLst>
          </p:cNvPr>
          <p:cNvSpPr txBox="1"/>
          <p:nvPr/>
        </p:nvSpPr>
        <p:spPr>
          <a:xfrm>
            <a:off x="424349" y="22438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C5D1144-3B14-49E4-9459-65BF0E49E71C}"/>
              </a:ext>
            </a:extLst>
          </p:cNvPr>
          <p:cNvSpPr/>
          <p:nvPr/>
        </p:nvSpPr>
        <p:spPr>
          <a:xfrm>
            <a:off x="9163757" y="197501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2BCD6C-7E5D-4FC1-BEED-FB65B0B8706D}"/>
              </a:ext>
            </a:extLst>
          </p:cNvPr>
          <p:cNvSpPr/>
          <p:nvPr/>
        </p:nvSpPr>
        <p:spPr>
          <a:xfrm>
            <a:off x="9163753" y="1976644"/>
            <a:ext cx="2041451" cy="604800"/>
          </a:xfrm>
          <a:prstGeom prst="rect">
            <a:avLst/>
          </a:prstGeom>
          <a:solidFill>
            <a:srgbClr val="AF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15DCD1-4ED6-4573-8D44-790BCF528D66}"/>
              </a:ext>
            </a:extLst>
          </p:cNvPr>
          <p:cNvSpPr txBox="1"/>
          <p:nvPr/>
        </p:nvSpPr>
        <p:spPr>
          <a:xfrm>
            <a:off x="9103056" y="192957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BA7BFD-4B28-444E-9023-56D3C716D028}"/>
              </a:ext>
            </a:extLst>
          </p:cNvPr>
          <p:cNvSpPr txBox="1"/>
          <p:nvPr/>
        </p:nvSpPr>
        <p:spPr>
          <a:xfrm>
            <a:off x="1599610" y="2252697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배경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0F5243-801E-4150-B9F0-BA88F7E13D1C}"/>
              </a:ext>
            </a:extLst>
          </p:cNvPr>
          <p:cNvSpPr txBox="1"/>
          <p:nvPr/>
        </p:nvSpPr>
        <p:spPr>
          <a:xfrm>
            <a:off x="3502891" y="2257994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구성 및 역할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FA0AAC-984D-462F-BF14-1A8765EAD6AA}"/>
              </a:ext>
            </a:extLst>
          </p:cNvPr>
          <p:cNvSpPr txBox="1"/>
          <p:nvPr/>
        </p:nvSpPr>
        <p:spPr>
          <a:xfrm>
            <a:off x="5349055" y="2267420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수행 절차 및 방법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4358FD-4D28-4712-84E8-C90EE183D961}"/>
              </a:ext>
            </a:extLst>
          </p:cNvPr>
          <p:cNvSpPr txBox="1"/>
          <p:nvPr/>
        </p:nvSpPr>
        <p:spPr>
          <a:xfrm>
            <a:off x="6974750" y="2265294"/>
            <a:ext cx="227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기대효과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E9132-EF1D-4EF1-B494-6206BF99D05C}"/>
              </a:ext>
            </a:extLst>
          </p:cNvPr>
          <p:cNvSpPr txBox="1"/>
          <p:nvPr/>
        </p:nvSpPr>
        <p:spPr>
          <a:xfrm>
            <a:off x="9632771" y="2265294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후기 및 느낀 점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166521A-BE17-45DE-A0A0-5D5048EA03AC}"/>
              </a:ext>
            </a:extLst>
          </p:cNvPr>
          <p:cNvCxnSpPr>
            <a:cxnSpLocks/>
          </p:cNvCxnSpPr>
          <p:nvPr/>
        </p:nvCxnSpPr>
        <p:spPr>
          <a:xfrm>
            <a:off x="0" y="926440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67D05-BA01-492D-A33E-1499AA27EC77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AD3DBE-AB8F-42A5-BD5E-333FA96CA30D}"/>
              </a:ext>
            </a:extLst>
          </p:cNvPr>
          <p:cNvSpPr txBox="1"/>
          <p:nvPr/>
        </p:nvSpPr>
        <p:spPr>
          <a:xfrm>
            <a:off x="9344970" y="2722377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5.1 </a:t>
            </a:r>
            <a:r>
              <a:rPr lang="ko-KR" altLang="en-US" sz="1400" dirty="0"/>
              <a:t>개인별 수행 후기</a:t>
            </a:r>
          </a:p>
        </p:txBody>
      </p:sp>
    </p:spTree>
    <p:extLst>
      <p:ext uri="{BB962C8B-B14F-4D97-AF65-F5344CB8AC3E}">
        <p14:creationId xmlns:p14="http://schemas.microsoft.com/office/powerpoint/2010/main" val="374109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C862F9A-B6BF-41D5-BE5A-E6A247D446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851" y="1814765"/>
            <a:ext cx="10948401" cy="13107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60CB75A-4A4B-433C-9A19-4B300F0FA20D}"/>
              </a:ext>
            </a:extLst>
          </p:cNvPr>
          <p:cNvSpPr/>
          <p:nvPr/>
        </p:nvSpPr>
        <p:spPr>
          <a:xfrm>
            <a:off x="6791324" y="5223674"/>
            <a:ext cx="885825" cy="361568"/>
          </a:xfrm>
          <a:prstGeom prst="ellipse">
            <a:avLst/>
          </a:prstGeom>
          <a:noFill/>
          <a:ln w="44450">
            <a:solidFill>
              <a:srgbClr val="CC986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E09AB57-7154-4B7E-BC1F-4889857F44C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F86963-1756-4B25-8CD8-8DA9098DB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7" y="4522712"/>
            <a:ext cx="11036297" cy="13579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46A39D-D07E-4F16-B996-5E1FF7A3D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35" y="3604591"/>
            <a:ext cx="5218473" cy="323985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434764C-4515-4F10-94DC-B8A48225E502}"/>
              </a:ext>
            </a:extLst>
          </p:cNvPr>
          <p:cNvSpPr/>
          <p:nvPr/>
        </p:nvSpPr>
        <p:spPr>
          <a:xfrm rot="5400000">
            <a:off x="5722287" y="3075636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0FAE412B-3C92-4475-B270-C1B4C055E2CB}"/>
              </a:ext>
            </a:extLst>
          </p:cNvPr>
          <p:cNvSpPr/>
          <p:nvPr/>
        </p:nvSpPr>
        <p:spPr>
          <a:xfrm rot="5400000">
            <a:off x="5722286" y="4094685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EC5C70F-33A4-4EEA-9148-A2746B75EF74}"/>
              </a:ext>
            </a:extLst>
          </p:cNvPr>
          <p:cNvSpPr/>
          <p:nvPr/>
        </p:nvSpPr>
        <p:spPr>
          <a:xfrm>
            <a:off x="10696585" y="4734354"/>
            <a:ext cx="558317" cy="200620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1052513"/>
                      <a:gd name="connsiteY0" fmla="*/ 180784 h 361568"/>
                      <a:gd name="connsiteX1" fmla="*/ 526257 w 1052513"/>
                      <a:gd name="connsiteY1" fmla="*/ 0 h 361568"/>
                      <a:gd name="connsiteX2" fmla="*/ 1052514 w 1052513"/>
                      <a:gd name="connsiteY2" fmla="*/ 180784 h 361568"/>
                      <a:gd name="connsiteX3" fmla="*/ 526257 w 1052513"/>
                      <a:gd name="connsiteY3" fmla="*/ 361568 h 361568"/>
                      <a:gd name="connsiteX4" fmla="*/ 0 w 1052513"/>
                      <a:gd name="connsiteY4" fmla="*/ 180784 h 361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2513" h="361568" extrusionOk="0">
                        <a:moveTo>
                          <a:pt x="0" y="180784"/>
                        </a:moveTo>
                        <a:cubicBezTo>
                          <a:pt x="-14307" y="81552"/>
                          <a:pt x="253800" y="17881"/>
                          <a:pt x="526257" y="0"/>
                        </a:cubicBezTo>
                        <a:cubicBezTo>
                          <a:pt x="818587" y="3460"/>
                          <a:pt x="1052967" y="94771"/>
                          <a:pt x="1052514" y="180784"/>
                        </a:cubicBezTo>
                        <a:cubicBezTo>
                          <a:pt x="1027618" y="243067"/>
                          <a:pt x="844580" y="395034"/>
                          <a:pt x="526257" y="361568"/>
                        </a:cubicBezTo>
                        <a:cubicBezTo>
                          <a:pt x="238227" y="351843"/>
                          <a:pt x="5842" y="291520"/>
                          <a:pt x="0" y="1807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81AD2AE-049A-4461-AF0E-7B1B543EC850}"/>
              </a:ext>
            </a:extLst>
          </p:cNvPr>
          <p:cNvSpPr/>
          <p:nvPr/>
        </p:nvSpPr>
        <p:spPr>
          <a:xfrm>
            <a:off x="9792760" y="5101386"/>
            <a:ext cx="558317" cy="200620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1052513"/>
                      <a:gd name="connsiteY0" fmla="*/ 180784 h 361568"/>
                      <a:gd name="connsiteX1" fmla="*/ 526257 w 1052513"/>
                      <a:gd name="connsiteY1" fmla="*/ 0 h 361568"/>
                      <a:gd name="connsiteX2" fmla="*/ 1052514 w 1052513"/>
                      <a:gd name="connsiteY2" fmla="*/ 180784 h 361568"/>
                      <a:gd name="connsiteX3" fmla="*/ 526257 w 1052513"/>
                      <a:gd name="connsiteY3" fmla="*/ 361568 h 361568"/>
                      <a:gd name="connsiteX4" fmla="*/ 0 w 1052513"/>
                      <a:gd name="connsiteY4" fmla="*/ 180784 h 361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2513" h="361568" extrusionOk="0">
                        <a:moveTo>
                          <a:pt x="0" y="180784"/>
                        </a:moveTo>
                        <a:cubicBezTo>
                          <a:pt x="-14307" y="81552"/>
                          <a:pt x="253800" y="17881"/>
                          <a:pt x="526257" y="0"/>
                        </a:cubicBezTo>
                        <a:cubicBezTo>
                          <a:pt x="818587" y="3460"/>
                          <a:pt x="1052967" y="94771"/>
                          <a:pt x="1052514" y="180784"/>
                        </a:cubicBezTo>
                        <a:cubicBezTo>
                          <a:pt x="1027618" y="243067"/>
                          <a:pt x="844580" y="395034"/>
                          <a:pt x="526257" y="361568"/>
                        </a:cubicBezTo>
                        <a:cubicBezTo>
                          <a:pt x="238227" y="351843"/>
                          <a:pt x="5842" y="291520"/>
                          <a:pt x="0" y="1807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807DE34-BCFF-4E72-93A9-F92512D07D76}"/>
              </a:ext>
            </a:extLst>
          </p:cNvPr>
          <p:cNvSpPr/>
          <p:nvPr/>
        </p:nvSpPr>
        <p:spPr>
          <a:xfrm>
            <a:off x="6788081" y="5092300"/>
            <a:ext cx="428626" cy="262748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1052513"/>
                      <a:gd name="connsiteY0" fmla="*/ 180784 h 361568"/>
                      <a:gd name="connsiteX1" fmla="*/ 526257 w 1052513"/>
                      <a:gd name="connsiteY1" fmla="*/ 0 h 361568"/>
                      <a:gd name="connsiteX2" fmla="*/ 1052514 w 1052513"/>
                      <a:gd name="connsiteY2" fmla="*/ 180784 h 361568"/>
                      <a:gd name="connsiteX3" fmla="*/ 526257 w 1052513"/>
                      <a:gd name="connsiteY3" fmla="*/ 361568 h 361568"/>
                      <a:gd name="connsiteX4" fmla="*/ 0 w 1052513"/>
                      <a:gd name="connsiteY4" fmla="*/ 180784 h 361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2513" h="361568" extrusionOk="0">
                        <a:moveTo>
                          <a:pt x="0" y="180784"/>
                        </a:moveTo>
                        <a:cubicBezTo>
                          <a:pt x="-14307" y="81552"/>
                          <a:pt x="253800" y="17881"/>
                          <a:pt x="526257" y="0"/>
                        </a:cubicBezTo>
                        <a:cubicBezTo>
                          <a:pt x="818587" y="3460"/>
                          <a:pt x="1052967" y="94771"/>
                          <a:pt x="1052514" y="180784"/>
                        </a:cubicBezTo>
                        <a:cubicBezTo>
                          <a:pt x="1027618" y="243067"/>
                          <a:pt x="844580" y="395034"/>
                          <a:pt x="526257" y="361568"/>
                        </a:cubicBezTo>
                        <a:cubicBezTo>
                          <a:pt x="238227" y="351843"/>
                          <a:pt x="5842" y="291520"/>
                          <a:pt x="0" y="1807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F37CCE9-E682-424C-96D7-81916CAF43C3}"/>
              </a:ext>
            </a:extLst>
          </p:cNvPr>
          <p:cNvSpPr/>
          <p:nvPr/>
        </p:nvSpPr>
        <p:spPr>
          <a:xfrm>
            <a:off x="3385687" y="5070322"/>
            <a:ext cx="428626" cy="262748"/>
          </a:xfrm>
          <a:prstGeom prst="ellips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50216993">
                  <a:custGeom>
                    <a:avLst/>
                    <a:gdLst>
                      <a:gd name="connsiteX0" fmla="*/ 0 w 1052513"/>
                      <a:gd name="connsiteY0" fmla="*/ 180784 h 361568"/>
                      <a:gd name="connsiteX1" fmla="*/ 526257 w 1052513"/>
                      <a:gd name="connsiteY1" fmla="*/ 0 h 361568"/>
                      <a:gd name="connsiteX2" fmla="*/ 1052514 w 1052513"/>
                      <a:gd name="connsiteY2" fmla="*/ 180784 h 361568"/>
                      <a:gd name="connsiteX3" fmla="*/ 526257 w 1052513"/>
                      <a:gd name="connsiteY3" fmla="*/ 361568 h 361568"/>
                      <a:gd name="connsiteX4" fmla="*/ 0 w 1052513"/>
                      <a:gd name="connsiteY4" fmla="*/ 180784 h 361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2513" h="361568" extrusionOk="0">
                        <a:moveTo>
                          <a:pt x="0" y="180784"/>
                        </a:moveTo>
                        <a:cubicBezTo>
                          <a:pt x="-14307" y="81552"/>
                          <a:pt x="253800" y="17881"/>
                          <a:pt x="526257" y="0"/>
                        </a:cubicBezTo>
                        <a:cubicBezTo>
                          <a:pt x="818587" y="3460"/>
                          <a:pt x="1052967" y="94771"/>
                          <a:pt x="1052514" y="180784"/>
                        </a:cubicBezTo>
                        <a:cubicBezTo>
                          <a:pt x="1027618" y="243067"/>
                          <a:pt x="844580" y="395034"/>
                          <a:pt x="526257" y="361568"/>
                        </a:cubicBezTo>
                        <a:cubicBezTo>
                          <a:pt x="238227" y="351843"/>
                          <a:pt x="5842" y="291520"/>
                          <a:pt x="0" y="1807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569DA453-043F-4F68-AA06-CBD0C4C86773}"/>
              </a:ext>
            </a:extLst>
          </p:cNvPr>
          <p:cNvSpPr/>
          <p:nvPr/>
        </p:nvSpPr>
        <p:spPr>
          <a:xfrm>
            <a:off x="10771699" y="1996120"/>
            <a:ext cx="483203" cy="163425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64F5D2F2-D904-458A-93BF-4D0EE9CA23B4}"/>
              </a:ext>
            </a:extLst>
          </p:cNvPr>
          <p:cNvSpPr/>
          <p:nvPr/>
        </p:nvSpPr>
        <p:spPr>
          <a:xfrm>
            <a:off x="3635669" y="2388450"/>
            <a:ext cx="313762" cy="179657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D7CF8E0B-B0BE-4164-9082-860EDABD65C1}"/>
              </a:ext>
            </a:extLst>
          </p:cNvPr>
          <p:cNvSpPr/>
          <p:nvPr/>
        </p:nvSpPr>
        <p:spPr>
          <a:xfrm>
            <a:off x="7080216" y="2388450"/>
            <a:ext cx="214313" cy="179657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8A063C19-097D-4BFC-BF8D-B4939262438A}"/>
              </a:ext>
            </a:extLst>
          </p:cNvPr>
          <p:cNvSpPr/>
          <p:nvPr/>
        </p:nvSpPr>
        <p:spPr>
          <a:xfrm>
            <a:off x="9915037" y="2388450"/>
            <a:ext cx="856662" cy="179657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E70A34-0BEE-4589-9B0B-38463C588E8F}"/>
              </a:ext>
            </a:extLst>
          </p:cNvPr>
          <p:cNvSpPr txBox="1"/>
          <p:nvPr/>
        </p:nvSpPr>
        <p:spPr>
          <a:xfrm>
            <a:off x="665748" y="921642"/>
            <a:ext cx="277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불용어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제거 및 토큰화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74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3.2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EE6EC-362A-4A06-ACE7-01DE5955AD96}"/>
              </a:ext>
            </a:extLst>
          </p:cNvPr>
          <p:cNvSpPr txBox="1"/>
          <p:nvPr/>
        </p:nvSpPr>
        <p:spPr>
          <a:xfrm>
            <a:off x="1058793" y="2134604"/>
            <a:ext cx="3850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Mecab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이용한 형태소 기반 토큰화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일반명사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NNP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고유명사 추출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66E33E0-6A43-4969-8329-7A42A13B13D5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E01E1-9B1D-46E5-A1B1-8CE7B210827B}"/>
              </a:ext>
            </a:extLst>
          </p:cNvPr>
          <p:cNvSpPr txBox="1"/>
          <p:nvPr/>
        </p:nvSpPr>
        <p:spPr>
          <a:xfrm>
            <a:off x="665748" y="921642"/>
            <a:ext cx="277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불용어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제거 및 토큰화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6" name="그림 5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83AC3EC-AAF7-4976-BD4D-BBA7D422FE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8960" y="3101346"/>
            <a:ext cx="5776616" cy="21709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472277-DDE3-4703-8107-272D4ED32E89}"/>
              </a:ext>
            </a:extLst>
          </p:cNvPr>
          <p:cNvSpPr txBox="1"/>
          <p:nvPr/>
        </p:nvSpPr>
        <p:spPr>
          <a:xfrm>
            <a:off x="7132005" y="2257714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별 명사 토큰들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DB3557-25F0-40E8-AAC8-093EB7AEA3F1}"/>
              </a:ext>
            </a:extLst>
          </p:cNvPr>
          <p:cNvGrpSpPr/>
          <p:nvPr/>
        </p:nvGrpSpPr>
        <p:grpSpPr>
          <a:xfrm>
            <a:off x="1097915" y="3101346"/>
            <a:ext cx="3393063" cy="1882298"/>
            <a:chOff x="426583" y="4406918"/>
            <a:chExt cx="2711699" cy="1707518"/>
          </a:xfrm>
        </p:grpSpPr>
        <p:pic>
          <p:nvPicPr>
            <p:cNvPr id="20" name="그림 19" descr="테이블이(가) 표시된 사진&#10;&#10;자동 생성된 설명">
              <a:extLst>
                <a:ext uri="{FF2B5EF4-FFF2-40B4-BE49-F238E27FC236}">
                  <a16:creationId xmlns:a16="http://schemas.microsoft.com/office/drawing/2014/main" id="{A4F569F5-B874-4A68-A103-F78C5F7E6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697"/>
            <a:stretch/>
          </p:blipFill>
          <p:spPr>
            <a:xfrm>
              <a:off x="426583" y="4406918"/>
              <a:ext cx="765609" cy="1707518"/>
            </a:xfrm>
            <a:prstGeom prst="rect">
              <a:avLst/>
            </a:prstGeom>
          </p:spPr>
        </p:pic>
        <p:pic>
          <p:nvPicPr>
            <p:cNvPr id="22" name="그림 21" descr="테이블이(가) 표시된 사진&#10;&#10;자동 생성된 설명">
              <a:extLst>
                <a:ext uri="{FF2B5EF4-FFF2-40B4-BE49-F238E27FC236}">
                  <a16:creationId xmlns:a16="http://schemas.microsoft.com/office/drawing/2014/main" id="{F1B93E5E-7E85-4E93-B867-2C3A3A0A6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2192" y="4407174"/>
              <a:ext cx="1946090" cy="1695687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4FB59B-5CE7-42FC-8F18-96C6A3C75B42}"/>
              </a:ext>
            </a:extLst>
          </p:cNvPr>
          <p:cNvSpPr/>
          <p:nvPr/>
        </p:nvSpPr>
        <p:spPr>
          <a:xfrm>
            <a:off x="2054364" y="3586200"/>
            <a:ext cx="2435081" cy="43021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8E917A-BD39-4567-BCA0-9F7703F93819}"/>
              </a:ext>
            </a:extLst>
          </p:cNvPr>
          <p:cNvSpPr txBox="1"/>
          <p:nvPr/>
        </p:nvSpPr>
        <p:spPr>
          <a:xfrm>
            <a:off x="4964920" y="2967335"/>
            <a:ext cx="2262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모델링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2FA3E307-1DB0-4A46-81E0-D988ABC8E7DD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5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538D34-A629-47A4-B9CF-DCFED9E16019}"/>
              </a:ext>
            </a:extLst>
          </p:cNvPr>
          <p:cNvSpPr txBox="1"/>
          <p:nvPr/>
        </p:nvSpPr>
        <p:spPr>
          <a:xfrm>
            <a:off x="677455" y="4007505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별 </a:t>
            </a:r>
            <a:r>
              <a:rPr lang="ko-KR" altLang="en-US" sz="1600" dirty="0">
                <a:solidFill>
                  <a:srgbClr val="FF0000"/>
                </a:solidFill>
              </a:rPr>
              <a:t>명사 토큰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들을 이용하여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상위 키워드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개씩 추출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15A2C99-72A2-4CED-A5C4-B9EC51B0E807}"/>
              </a:ext>
            </a:extLst>
          </p:cNvPr>
          <p:cNvSpPr/>
          <p:nvPr/>
        </p:nvSpPr>
        <p:spPr>
          <a:xfrm rot="5400000">
            <a:off x="2082559" y="3410724"/>
            <a:ext cx="424971" cy="40808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4377E9-1191-4671-8C02-CC1D407EF1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995" y="2954750"/>
            <a:ext cx="3174641" cy="251721"/>
          </a:xfrm>
          <a:prstGeom prst="rect">
            <a:avLst/>
          </a:prstGeom>
        </p:spPr>
      </p:pic>
      <p:pic>
        <p:nvPicPr>
          <p:cNvPr id="16" name="그림 1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B99EF561-7307-48D0-89CC-69F794A81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352" y="2583636"/>
            <a:ext cx="4735155" cy="31628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9DD63E-B3EF-4353-A849-5D52ED4D5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61" y="2248330"/>
            <a:ext cx="1725007" cy="34500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C9A693-0560-4AFC-9AB7-6302BC2F43C3}"/>
              </a:ext>
            </a:extLst>
          </p:cNvPr>
          <p:cNvSpPr txBox="1"/>
          <p:nvPr/>
        </p:nvSpPr>
        <p:spPr>
          <a:xfrm>
            <a:off x="5808188" y="2054503"/>
            <a:ext cx="2547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별 상위 키워드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005E98-A7BF-46C4-90FA-888FCB046382}"/>
              </a:ext>
            </a:extLst>
          </p:cNvPr>
          <p:cNvSpPr txBox="1"/>
          <p:nvPr/>
        </p:nvSpPr>
        <p:spPr>
          <a:xfrm>
            <a:off x="9110138" y="2033115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도서 상위 키워드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264217B-E0F4-4D1E-A066-EBA71CEB543D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4813D0-A447-44F7-B636-595BF6147F0A}"/>
              </a:ext>
            </a:extLst>
          </p:cNvPr>
          <p:cNvSpPr txBox="1"/>
          <p:nvPr/>
        </p:nvSpPr>
        <p:spPr>
          <a:xfrm>
            <a:off x="665748" y="921642"/>
            <a:ext cx="317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Word2Vec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DD95E-C3A4-4B6A-BEDD-1A796B8E4336}"/>
              </a:ext>
            </a:extLst>
          </p:cNvPr>
          <p:cNvSpPr txBox="1"/>
          <p:nvPr/>
        </p:nvSpPr>
        <p:spPr>
          <a:xfrm>
            <a:off x="1500262" y="1583362"/>
            <a:ext cx="5531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TFIDF </a:t>
            </a:r>
            <a:r>
              <a:rPr lang="ko-KR" altLang="en-US" sz="1600" dirty="0">
                <a:solidFill>
                  <a:srgbClr val="FF0000"/>
                </a:solidFill>
              </a:rPr>
              <a:t>기반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별 상위 키워드 추출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59277B1B-5BE9-44AA-A018-FDFD6026342C}"/>
              </a:ext>
            </a:extLst>
          </p:cNvPr>
          <p:cNvSpPr/>
          <p:nvPr/>
        </p:nvSpPr>
        <p:spPr>
          <a:xfrm rot="5400000">
            <a:off x="680931" y="1613452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29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73E6C38-3DF8-4796-98A5-90639C90D0F2}"/>
              </a:ext>
            </a:extLst>
          </p:cNvPr>
          <p:cNvGrpSpPr/>
          <p:nvPr/>
        </p:nvGrpSpPr>
        <p:grpSpPr>
          <a:xfrm>
            <a:off x="3929921" y="1509607"/>
            <a:ext cx="4332158" cy="4083254"/>
            <a:chOff x="5909476" y="2044316"/>
            <a:chExt cx="4332158" cy="4083254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06292F5-B8C1-46ED-A2D7-3BA60CE46403}"/>
                </a:ext>
              </a:extLst>
            </p:cNvPr>
            <p:cNvSpPr/>
            <p:nvPr/>
          </p:nvSpPr>
          <p:spPr>
            <a:xfrm>
              <a:off x="7817620" y="3703556"/>
              <a:ext cx="2424014" cy="2424014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1B8BCD1-848E-4EFC-9665-859D6BA09827}"/>
                </a:ext>
              </a:extLst>
            </p:cNvPr>
            <p:cNvSpPr/>
            <p:nvPr/>
          </p:nvSpPr>
          <p:spPr>
            <a:xfrm>
              <a:off x="5909476" y="3703556"/>
              <a:ext cx="2424014" cy="242401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170813D-BE6F-4EDE-A2F1-5D1F65178E29}"/>
                </a:ext>
              </a:extLst>
            </p:cNvPr>
            <p:cNvSpPr/>
            <p:nvPr/>
          </p:nvSpPr>
          <p:spPr>
            <a:xfrm>
              <a:off x="6868861" y="2044316"/>
              <a:ext cx="2424014" cy="2424014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79DC647-448C-4156-97A7-715096B73793}"/>
                </a:ext>
              </a:extLst>
            </p:cNvPr>
            <p:cNvSpPr txBox="1"/>
            <p:nvPr/>
          </p:nvSpPr>
          <p:spPr>
            <a:xfrm>
              <a:off x="6551586" y="4705575"/>
              <a:ext cx="1139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감성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F60740-D901-4231-88EE-9EF18DEDDA21}"/>
                </a:ext>
              </a:extLst>
            </p:cNvPr>
            <p:cNvSpPr txBox="1"/>
            <p:nvPr/>
          </p:nvSpPr>
          <p:spPr>
            <a:xfrm>
              <a:off x="8459730" y="4705574"/>
              <a:ext cx="1139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관심사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4243E87-7A09-44D6-8FDF-0489D6CADB98}"/>
                </a:ext>
              </a:extLst>
            </p:cNvPr>
            <p:cNvSpPr txBox="1"/>
            <p:nvPr/>
          </p:nvSpPr>
          <p:spPr>
            <a:xfrm>
              <a:off x="7510971" y="3025490"/>
              <a:ext cx="1139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장르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659A735-C043-47AB-8D5C-F6C459462044}"/>
              </a:ext>
            </a:extLst>
          </p:cNvPr>
          <p:cNvSpPr txBox="1"/>
          <p:nvPr/>
        </p:nvSpPr>
        <p:spPr>
          <a:xfrm>
            <a:off x="916350" y="2537427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과학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철학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자서전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판타지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로맨스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미스터리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366C0C-7700-4EC7-A5C8-86E65A1D2531}"/>
              </a:ext>
            </a:extLst>
          </p:cNvPr>
          <p:cNvSpPr txBox="1"/>
          <p:nvPr/>
        </p:nvSpPr>
        <p:spPr>
          <a:xfrm>
            <a:off x="1019174" y="4632530"/>
            <a:ext cx="23903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열정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긍정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후회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슬픔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열망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비극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불안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절망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불행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힐링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679BFA-608E-4E82-97CE-6B5895491777}"/>
              </a:ext>
            </a:extLst>
          </p:cNvPr>
          <p:cNvSpPr txBox="1"/>
          <p:nvPr/>
        </p:nvSpPr>
        <p:spPr>
          <a:xfrm>
            <a:off x="6242998" y="5297253"/>
            <a:ext cx="5339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리더십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비즈니스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건강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심리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페미니즘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일상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친구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청춘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스포츠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여행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CEAB8C-720A-4350-B7F1-4C9C488B87CA}"/>
              </a:ext>
            </a:extLst>
          </p:cNvPr>
          <p:cNvSpPr txBox="1"/>
          <p:nvPr/>
        </p:nvSpPr>
        <p:spPr>
          <a:xfrm>
            <a:off x="3586952" y="206749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총</a:t>
            </a:r>
            <a:r>
              <a:rPr lang="en-US" altLang="ko-KR" sz="1600" dirty="0"/>
              <a:t>12</a:t>
            </a:r>
            <a:r>
              <a:rPr lang="ko-KR" altLang="en-US" sz="1600" dirty="0"/>
              <a:t>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312A070-2C70-440C-A9FC-95AB439489C6}"/>
              </a:ext>
            </a:extLst>
          </p:cNvPr>
          <p:cNvSpPr txBox="1"/>
          <p:nvPr/>
        </p:nvSpPr>
        <p:spPr>
          <a:xfrm>
            <a:off x="2514775" y="4264575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총 </a:t>
            </a:r>
            <a:r>
              <a:rPr lang="en-US" altLang="ko-KR" sz="1600" dirty="0"/>
              <a:t>20</a:t>
            </a:r>
            <a:r>
              <a:rPr lang="ko-KR" altLang="en-US" sz="1600" dirty="0"/>
              <a:t>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DD48EFF-6923-41C3-A78C-4D4CE0E4C6F1}"/>
              </a:ext>
            </a:extLst>
          </p:cNvPr>
          <p:cNvSpPr txBox="1"/>
          <p:nvPr/>
        </p:nvSpPr>
        <p:spPr>
          <a:xfrm>
            <a:off x="8388319" y="4868918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총 </a:t>
            </a:r>
            <a:r>
              <a:rPr lang="en-US" altLang="ko-KR" sz="1600" dirty="0"/>
              <a:t>34</a:t>
            </a:r>
            <a:r>
              <a:rPr lang="ko-KR" altLang="en-US" sz="1600" dirty="0"/>
              <a:t>개</a:t>
            </a:r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9A37A8D6-E2A6-45F1-A2BC-4780DCDA22C0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D9245C-AD37-441F-B048-B2F5E2A3ECDE}"/>
              </a:ext>
            </a:extLst>
          </p:cNvPr>
          <p:cNvSpPr txBox="1"/>
          <p:nvPr/>
        </p:nvSpPr>
        <p:spPr>
          <a:xfrm>
            <a:off x="665748" y="921642"/>
            <a:ext cx="2777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Word2Vec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63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4A6D6FA7-EEF2-457E-9A52-B64A2B08DAD6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A687A-E70D-46E1-8F00-EB4EAA0B405F}"/>
              </a:ext>
            </a:extLst>
          </p:cNvPr>
          <p:cNvSpPr txBox="1"/>
          <p:nvPr/>
        </p:nvSpPr>
        <p:spPr>
          <a:xfrm>
            <a:off x="665748" y="921642"/>
            <a:ext cx="317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Word2Vec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EDA1D-3955-4AB9-90AE-5E046F443FA8}"/>
              </a:ext>
            </a:extLst>
          </p:cNvPr>
          <p:cNvSpPr txBox="1"/>
          <p:nvPr/>
        </p:nvSpPr>
        <p:spPr>
          <a:xfrm>
            <a:off x="1322088" y="3952423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키워드 별 유사 키워드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개씩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5A71EB-6968-4341-A9D6-8D3020BE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925359"/>
            <a:ext cx="4597914" cy="324853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817CF105-FE14-43CB-80E7-7BFF853D1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48" y="2132176"/>
            <a:ext cx="5455737" cy="3197274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320DF98-941D-42EC-82AD-A9C742FE18A3}"/>
              </a:ext>
            </a:extLst>
          </p:cNvPr>
          <p:cNvSpPr/>
          <p:nvPr/>
        </p:nvSpPr>
        <p:spPr>
          <a:xfrm rot="5400000">
            <a:off x="2806471" y="3375766"/>
            <a:ext cx="424971" cy="40808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A2706C-5BB3-49F1-AAB1-0A52B1ADE21E}"/>
              </a:ext>
            </a:extLst>
          </p:cNvPr>
          <p:cNvSpPr txBox="1"/>
          <p:nvPr/>
        </p:nvSpPr>
        <p:spPr>
          <a:xfrm>
            <a:off x="6953493" y="1583362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감성 키워드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유사 키워드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74FEFC-17FA-4D19-86CB-CD3630A74DEE}"/>
              </a:ext>
            </a:extLst>
          </p:cNvPr>
          <p:cNvSpPr txBox="1"/>
          <p:nvPr/>
        </p:nvSpPr>
        <p:spPr>
          <a:xfrm>
            <a:off x="1395117" y="4422932"/>
            <a:ext cx="29129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장르 키워드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유사 키워드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감성 키워드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유사 키워드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관심사 키워드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유사 키워드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665748" y="921642"/>
            <a:ext cx="317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Word2Vec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E4E7C-C76E-4BD0-A0B9-FE5089C06E29}"/>
              </a:ext>
            </a:extLst>
          </p:cNvPr>
          <p:cNvSpPr txBox="1"/>
          <p:nvPr/>
        </p:nvSpPr>
        <p:spPr>
          <a:xfrm>
            <a:off x="2132750" y="1843273"/>
            <a:ext cx="8699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별 키워드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개에서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관심사 키워드에 포함된 단어 리스트 칼럼 추가</a:t>
            </a:r>
          </a:p>
        </p:txBody>
      </p:sp>
      <p:pic>
        <p:nvPicPr>
          <p:cNvPr id="6" name="그림 5" descr="텍스트, 컴퓨터, 실내, 스크린샷이(가) 표시된 사진&#10;&#10;자동 생성된 설명">
            <a:extLst>
              <a:ext uri="{FF2B5EF4-FFF2-40B4-BE49-F238E27FC236}">
                <a16:creationId xmlns:a16="http://schemas.microsoft.com/office/drawing/2014/main" id="{9E67EB41-BF45-4CD9-B013-6E40C561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88" y="2354089"/>
            <a:ext cx="9465276" cy="35637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85C825-77F1-4444-8BEF-08224A4636C5}"/>
              </a:ext>
            </a:extLst>
          </p:cNvPr>
          <p:cNvSpPr/>
          <p:nvPr/>
        </p:nvSpPr>
        <p:spPr>
          <a:xfrm>
            <a:off x="6378833" y="2354089"/>
            <a:ext cx="4408531" cy="356373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2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570129" y="921642"/>
            <a:ext cx="317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장르별 키워드 빈도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247B0E-F4F3-47FA-9E22-2D61624D94E0}"/>
              </a:ext>
            </a:extLst>
          </p:cNvPr>
          <p:cNvGrpSpPr/>
          <p:nvPr/>
        </p:nvGrpSpPr>
        <p:grpSpPr>
          <a:xfrm>
            <a:off x="6753624" y="5209524"/>
            <a:ext cx="3673762" cy="584775"/>
            <a:chOff x="5163701" y="3638503"/>
            <a:chExt cx="3673762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33659-8BDF-49E7-A904-6998FBED5D14}"/>
                </a:ext>
              </a:extLst>
            </p:cNvPr>
            <p:cNvSpPr txBox="1"/>
            <p:nvPr/>
          </p:nvSpPr>
          <p:spPr>
            <a:xfrm>
              <a:off x="6384548" y="3638503"/>
              <a:ext cx="24529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적절하지 않다고 판단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가중 평점 항목에서 제외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18A9FA9-50FE-4C0C-AB65-C6FD0173C364}"/>
                </a:ext>
              </a:extLst>
            </p:cNvPr>
            <p:cNvSpPr/>
            <p:nvPr/>
          </p:nvSpPr>
          <p:spPr>
            <a:xfrm rot="5400000">
              <a:off x="5010500" y="3791704"/>
              <a:ext cx="584775" cy="27837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DF8CF9A-6EBD-440B-A27B-CF6BCB2D0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88" y="2191209"/>
            <a:ext cx="4422300" cy="3422353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7B3344E-D7ED-4BBE-A90F-21F96BAE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40" y="2048781"/>
            <a:ext cx="3187541" cy="24504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FA2883-2BCD-48E1-AB64-6A24608FE994}"/>
              </a:ext>
            </a:extLst>
          </p:cNvPr>
          <p:cNvSpPr txBox="1"/>
          <p:nvPr/>
        </p:nvSpPr>
        <p:spPr>
          <a:xfrm>
            <a:off x="1500262" y="1583362"/>
            <a:ext cx="5531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장르별 키워드 빈도 점수 만들기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167A1FA-0ABF-4616-8D3C-7D270A7D0A40}"/>
              </a:ext>
            </a:extLst>
          </p:cNvPr>
          <p:cNvSpPr/>
          <p:nvPr/>
        </p:nvSpPr>
        <p:spPr>
          <a:xfrm rot="5400000">
            <a:off x="680931" y="1613452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7FA3D-9E9F-4AD9-BC08-0DCE4C45550E}"/>
              </a:ext>
            </a:extLst>
          </p:cNvPr>
          <p:cNvSpPr txBox="1"/>
          <p:nvPr/>
        </p:nvSpPr>
        <p:spPr>
          <a:xfrm>
            <a:off x="488263" y="5990913"/>
            <a:ext cx="6317777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선택한 키워드가 앞서 추출한 도서 별 키워드에 포함되는 경우가 많을수록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score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증가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포함될 때마다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 + 1</a:t>
            </a:r>
          </a:p>
        </p:txBody>
      </p:sp>
    </p:spTree>
    <p:extLst>
      <p:ext uri="{BB962C8B-B14F-4D97-AF65-F5344CB8AC3E}">
        <p14:creationId xmlns:p14="http://schemas.microsoft.com/office/powerpoint/2010/main" val="6964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665748" y="921642"/>
            <a:ext cx="317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감성 분석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D68BE9E-9D95-492E-B356-8A41BA855E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1" y="1674072"/>
            <a:ext cx="4134911" cy="48188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821769-059B-4227-86A5-5C0E409297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617" y="2990938"/>
            <a:ext cx="8885888" cy="4380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45C126-2EF8-4830-8399-2989F7051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8822" y="3764586"/>
            <a:ext cx="4813950" cy="27824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247B0E-F4F3-47FA-9E22-2D61624D94E0}"/>
              </a:ext>
            </a:extLst>
          </p:cNvPr>
          <p:cNvGrpSpPr/>
          <p:nvPr/>
        </p:nvGrpSpPr>
        <p:grpSpPr>
          <a:xfrm>
            <a:off x="8161437" y="5303172"/>
            <a:ext cx="3829346" cy="658896"/>
            <a:chOff x="5163701" y="3638503"/>
            <a:chExt cx="3829346" cy="6588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33659-8BDF-49E7-A904-6998FBED5D14}"/>
                </a:ext>
              </a:extLst>
            </p:cNvPr>
            <p:cNvSpPr txBox="1"/>
            <p:nvPr/>
          </p:nvSpPr>
          <p:spPr>
            <a:xfrm>
              <a:off x="5442075" y="3712624"/>
              <a:ext cx="35509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평균평점과 감성분석 결과의 이질성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가중 평점 항목에서 제외</a:t>
              </a: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18A9FA9-50FE-4C0C-AB65-C6FD0173C364}"/>
                </a:ext>
              </a:extLst>
            </p:cNvPr>
            <p:cNvSpPr/>
            <p:nvPr/>
          </p:nvSpPr>
          <p:spPr>
            <a:xfrm rot="5400000">
              <a:off x="5010500" y="3791704"/>
              <a:ext cx="584775" cy="278374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BA5C4AEC-9AEA-44BB-809A-8A93984D5027}"/>
              </a:ext>
            </a:extLst>
          </p:cNvPr>
          <p:cNvSpPr/>
          <p:nvPr/>
        </p:nvSpPr>
        <p:spPr>
          <a:xfrm rot="5400000">
            <a:off x="5084860" y="1820350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EA656-8F30-4438-8DAE-71F9BB41C01B}"/>
              </a:ext>
            </a:extLst>
          </p:cNvPr>
          <p:cNvSpPr txBox="1"/>
          <p:nvPr/>
        </p:nvSpPr>
        <p:spPr>
          <a:xfrm>
            <a:off x="5698945" y="1681038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 텍스트의 감성분석을 실시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긍정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부정 분류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16CF34-3B42-410E-A9BE-EF83B25DF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010" y="916317"/>
            <a:ext cx="2620349" cy="4367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930191-BC29-4AF4-BE28-8DCF31F18BC6}"/>
              </a:ext>
            </a:extLst>
          </p:cNvPr>
          <p:cNvSpPr txBox="1"/>
          <p:nvPr/>
        </p:nvSpPr>
        <p:spPr>
          <a:xfrm>
            <a:off x="6542192" y="4154125"/>
            <a:ext cx="3550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긍정적일수록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부정적일수록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가까워짐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6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3.4</a:t>
            </a:r>
            <a:endParaRPr lang="ko-KR" altLang="en-US" sz="14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665748" y="921642"/>
            <a:ext cx="3179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4)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평균평점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(rank)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예측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BA5C4AEC-9AEA-44BB-809A-8A93984D5027}"/>
              </a:ext>
            </a:extLst>
          </p:cNvPr>
          <p:cNvSpPr/>
          <p:nvPr/>
        </p:nvSpPr>
        <p:spPr>
          <a:xfrm rot="5400000">
            <a:off x="583838" y="1684318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EA656-8F30-4438-8DAE-71F9BB41C01B}"/>
              </a:ext>
            </a:extLst>
          </p:cNvPr>
          <p:cNvSpPr txBox="1"/>
          <p:nvPr/>
        </p:nvSpPr>
        <p:spPr>
          <a:xfrm>
            <a:off x="1154689" y="1674684"/>
            <a:ext cx="5812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Imputer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이용하여 평균평점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(rank)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 부분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FE056-0607-4907-A9A4-56A34B1A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0" y="2766280"/>
            <a:ext cx="3090746" cy="251450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59E386-8C33-4F33-88A3-2B19DB017709}"/>
              </a:ext>
            </a:extLst>
          </p:cNvPr>
          <p:cNvSpPr/>
          <p:nvPr/>
        </p:nvSpPr>
        <p:spPr>
          <a:xfrm>
            <a:off x="1970886" y="2705035"/>
            <a:ext cx="378227" cy="2636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667B4B6-32D8-431A-8419-CEE729E24ACB}"/>
              </a:ext>
            </a:extLst>
          </p:cNvPr>
          <p:cNvSpPr/>
          <p:nvPr/>
        </p:nvSpPr>
        <p:spPr>
          <a:xfrm>
            <a:off x="3644404" y="3603505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A09DFF-F935-4C8C-B414-3041E2AC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958" y="2750101"/>
            <a:ext cx="3090747" cy="254685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2C9FBF-1D12-42AB-9AFC-EEBFCDC0882D}"/>
              </a:ext>
            </a:extLst>
          </p:cNvPr>
          <p:cNvSpPr/>
          <p:nvPr/>
        </p:nvSpPr>
        <p:spPr>
          <a:xfrm>
            <a:off x="5735735" y="2688856"/>
            <a:ext cx="378227" cy="2636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FB24CBC-7839-4073-A1BA-52AC8DF41AFF}"/>
              </a:ext>
            </a:extLst>
          </p:cNvPr>
          <p:cNvSpPr/>
          <p:nvPr/>
        </p:nvSpPr>
        <p:spPr>
          <a:xfrm>
            <a:off x="7568136" y="3599266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4B8780-97DB-4C47-9888-B1D89E7CC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38" y="2641565"/>
            <a:ext cx="3645345" cy="270046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C59407-E176-4062-A719-5774A07DF63A}"/>
              </a:ext>
            </a:extLst>
          </p:cNvPr>
          <p:cNvSpPr/>
          <p:nvPr/>
        </p:nvSpPr>
        <p:spPr>
          <a:xfrm>
            <a:off x="9932569" y="2688856"/>
            <a:ext cx="624595" cy="2636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AA34D8-CA44-49A6-9660-7899EEF4FA78}"/>
              </a:ext>
            </a:extLst>
          </p:cNvPr>
          <p:cNvSpPr txBox="1"/>
          <p:nvPr/>
        </p:nvSpPr>
        <p:spPr>
          <a:xfrm>
            <a:off x="7321041" y="3288683"/>
            <a:ext cx="1316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라벨인코딩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66BF0B-E0EF-44A4-983E-5F6AB4CE89F8}"/>
              </a:ext>
            </a:extLst>
          </p:cNvPr>
          <p:cNvSpPr txBox="1"/>
          <p:nvPr/>
        </p:nvSpPr>
        <p:spPr>
          <a:xfrm>
            <a:off x="7355092" y="4074520"/>
            <a:ext cx="1316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평점 예측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1E3B54-B7C5-4DB9-9BCA-2546894693FF}"/>
              </a:ext>
            </a:extLst>
          </p:cNvPr>
          <p:cNvSpPr txBox="1"/>
          <p:nvPr/>
        </p:nvSpPr>
        <p:spPr>
          <a:xfrm>
            <a:off x="3479575" y="3288683"/>
            <a:ext cx="131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점부분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170307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C748EB-15D6-48A5-A531-97C07A0B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01FCB9F-01CE-4886-B74A-212CA84AC2CE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EE974-E37A-4255-80BD-1D82AEF0ECD6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AB05C-1A53-434B-850A-0BCCA83C8A76}"/>
              </a:ext>
            </a:extLst>
          </p:cNvPr>
          <p:cNvSpPr txBox="1"/>
          <p:nvPr/>
        </p:nvSpPr>
        <p:spPr>
          <a:xfrm>
            <a:off x="454256" y="3256855"/>
            <a:ext cx="3174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5364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8E917A-BD39-4567-BCA0-9F7703F93819}"/>
              </a:ext>
            </a:extLst>
          </p:cNvPr>
          <p:cNvSpPr txBox="1"/>
          <p:nvPr/>
        </p:nvSpPr>
        <p:spPr>
          <a:xfrm>
            <a:off x="3804347" y="2551837"/>
            <a:ext cx="45833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tx1">
                    <a:lumMod val="75000"/>
                    <a:lumOff val="25000"/>
                  </a:schemeClr>
                </a:solidFill>
              </a:rPr>
              <a:t>검색 및 추천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구현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2FA3E307-1DB0-4A46-81E0-D988ABC8E7DD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1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936138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936138" y="199958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3694696" y="199958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6777424" y="1341790"/>
            <a:ext cx="4169924" cy="2023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FD08-CB2D-4596-8C50-311AFCEB9D5E}"/>
              </a:ext>
            </a:extLst>
          </p:cNvPr>
          <p:cNvSpPr txBox="1"/>
          <p:nvPr/>
        </p:nvSpPr>
        <p:spPr>
          <a:xfrm>
            <a:off x="3141216" y="36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3CC7-69E8-4631-BE1A-1826C3C47811}"/>
              </a:ext>
            </a:extLst>
          </p:cNvPr>
          <p:cNvSpPr txBox="1"/>
          <p:nvPr/>
        </p:nvSpPr>
        <p:spPr>
          <a:xfrm>
            <a:off x="8539220" y="36014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또는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1618146" y="2114559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3694695" y="19995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4128239" y="211455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가중 평점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6777425" y="1341790"/>
            <a:ext cx="4169924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8129653" y="1456374"/>
            <a:ext cx="146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추천시스템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1101433" y="3365533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질문을 통해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사용자에게 맞는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정보를 수집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3912707" y="3320950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평균평점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(rank)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판매지수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(Sales Point)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기준으로 가중평점 계산 및 정렬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6861340" y="2234564"/>
            <a:ext cx="19788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yes24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회원이 아니라면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rgbClr val="FF0000"/>
                </a:solidFill>
                <a:latin typeface="+mn-ea"/>
              </a:rPr>
              <a:t>유저</a:t>
            </a:r>
            <a:r>
              <a:rPr lang="en-US" altLang="ko-KR" sz="1400" spc="-150" dirty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1400" spc="-150" dirty="0">
                <a:solidFill>
                  <a:srgbClr val="FF0000"/>
                </a:solidFill>
                <a:latin typeface="+mn-ea"/>
              </a:rPr>
              <a:t>아이템 기반</a:t>
            </a:r>
            <a:endParaRPr lang="en-US" altLang="ko-KR" sz="1400" spc="-15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rgbClr val="FF0000"/>
                </a:solidFill>
                <a:latin typeface="+mn-ea"/>
              </a:rPr>
              <a:t>잠재요인 </a:t>
            </a:r>
            <a:r>
              <a:rPr lang="ko-KR" altLang="en-US" sz="1400" spc="-150" dirty="0" err="1">
                <a:solidFill>
                  <a:srgbClr val="FF0000"/>
                </a:solidFill>
                <a:latin typeface="+mn-ea"/>
              </a:rPr>
              <a:t>협업필터링</a:t>
            </a:r>
            <a:endParaRPr lang="en-US" altLang="ko-KR" sz="1400" spc="-15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2423FA2-176D-44B5-A2A7-A8B0F267BBDB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DC00E6-631D-4BE7-B6D4-27154C97FAD0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4B9788-9D46-4D4D-8747-5783A465E876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D784D9-6B9A-4250-84BD-C10F4C6569B4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45D099-059D-459C-A3D7-9DF451D5EDDF}"/>
              </a:ext>
            </a:extLst>
          </p:cNvPr>
          <p:cNvSpPr txBox="1"/>
          <p:nvPr/>
        </p:nvSpPr>
        <p:spPr>
          <a:xfrm>
            <a:off x="8968494" y="2363830"/>
            <a:ext cx="1978854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rgbClr val="FF0000"/>
                </a:solidFill>
                <a:latin typeface="+mn-ea"/>
              </a:rPr>
              <a:t>컨텐츠 기반 필터링</a:t>
            </a:r>
            <a:endParaRPr lang="en-US" altLang="ko-KR" sz="1400" spc="-15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추천시스템 적용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7F923A-41E3-4537-BE8D-BD3CD5BBF9BA}"/>
              </a:ext>
            </a:extLst>
          </p:cNvPr>
          <p:cNvSpPr txBox="1"/>
          <p:nvPr/>
        </p:nvSpPr>
        <p:spPr>
          <a:xfrm>
            <a:off x="8002577" y="2443179"/>
            <a:ext cx="1978854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rgbClr val="FF0000"/>
                </a:solidFill>
                <a:latin typeface="+mn-ea"/>
              </a:rPr>
              <a:t>+</a:t>
            </a:r>
            <a:r>
              <a:rPr lang="en-US" altLang="ko-KR" sz="1400" spc="-150" dirty="0">
                <a:solidFill>
                  <a:srgbClr val="FF0000"/>
                </a:solidFill>
                <a:latin typeface="+mn-ea"/>
              </a:rPr>
              <a:t>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5D182E-72AF-44CF-9BDA-9CD5220B5648}"/>
              </a:ext>
            </a:extLst>
          </p:cNvPr>
          <p:cNvSpPr/>
          <p:nvPr/>
        </p:nvSpPr>
        <p:spPr>
          <a:xfrm>
            <a:off x="6777424" y="4208008"/>
            <a:ext cx="4169924" cy="2023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77431EE-26E2-4492-ADA1-23E8009C5A00}"/>
              </a:ext>
            </a:extLst>
          </p:cNvPr>
          <p:cNvSpPr/>
          <p:nvPr/>
        </p:nvSpPr>
        <p:spPr>
          <a:xfrm>
            <a:off x="6777425" y="4208008"/>
            <a:ext cx="4169924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FF1D5B-E34E-4957-9110-AF452A14C067}"/>
              </a:ext>
            </a:extLst>
          </p:cNvPr>
          <p:cNvSpPr txBox="1"/>
          <p:nvPr/>
        </p:nvSpPr>
        <p:spPr>
          <a:xfrm>
            <a:off x="8129653" y="4322592"/>
            <a:ext cx="146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추천시스템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561830-FF74-4BFD-B21A-E667F90FA102}"/>
              </a:ext>
            </a:extLst>
          </p:cNvPr>
          <p:cNvSpPr txBox="1"/>
          <p:nvPr/>
        </p:nvSpPr>
        <p:spPr>
          <a:xfrm>
            <a:off x="6861340" y="4948378"/>
            <a:ext cx="1978854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yes24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회원이고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리뷰를 남긴 적이 있다면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rgbClr val="FF0000"/>
                </a:solidFill>
                <a:latin typeface="+mn-ea"/>
              </a:rPr>
              <a:t>유저</a:t>
            </a:r>
            <a:r>
              <a:rPr lang="en-US" altLang="ko-KR" sz="1400" spc="-150" dirty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1400" spc="-150" dirty="0">
                <a:solidFill>
                  <a:srgbClr val="FF0000"/>
                </a:solidFill>
                <a:latin typeface="+mn-ea"/>
              </a:rPr>
              <a:t>아이템 기반</a:t>
            </a:r>
            <a:endParaRPr lang="en-US" altLang="ko-KR" sz="1400" spc="-15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rgbClr val="FF0000"/>
                </a:solidFill>
                <a:latin typeface="+mn-ea"/>
              </a:rPr>
              <a:t>잠재요인 </a:t>
            </a:r>
            <a:r>
              <a:rPr lang="ko-KR" altLang="en-US" sz="1400" spc="-150" dirty="0" err="1">
                <a:solidFill>
                  <a:srgbClr val="FF0000"/>
                </a:solidFill>
                <a:latin typeface="+mn-ea"/>
              </a:rPr>
              <a:t>협업필터링</a:t>
            </a:r>
            <a:endParaRPr lang="en-US" altLang="ko-KR" sz="1400" spc="-15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D467BC-B2E1-4B01-9854-A53085C85D85}"/>
              </a:ext>
            </a:extLst>
          </p:cNvPr>
          <p:cNvSpPr txBox="1"/>
          <p:nvPr/>
        </p:nvSpPr>
        <p:spPr>
          <a:xfrm>
            <a:off x="8992004" y="5230048"/>
            <a:ext cx="1978854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rgbClr val="FF0000"/>
                </a:solidFill>
                <a:latin typeface="+mn-ea"/>
              </a:rPr>
              <a:t>회원 맞춤 도서 추천</a:t>
            </a:r>
            <a:endParaRPr lang="en-US" altLang="ko-KR" sz="1400" spc="-150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추천시스템 적용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3AF1DC-5A3D-4F91-A9CE-A8DD03816D71}"/>
              </a:ext>
            </a:extLst>
          </p:cNvPr>
          <p:cNvSpPr txBox="1"/>
          <p:nvPr/>
        </p:nvSpPr>
        <p:spPr>
          <a:xfrm>
            <a:off x="8002577" y="5309397"/>
            <a:ext cx="1978854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rgbClr val="FF0000"/>
                </a:solidFill>
                <a:latin typeface="+mn-ea"/>
              </a:rPr>
              <a:t>+</a:t>
            </a:r>
            <a:r>
              <a:rPr lang="en-US" altLang="ko-KR" sz="1400" spc="-150" dirty="0">
                <a:solidFill>
                  <a:srgbClr val="FF0000"/>
                </a:solidFill>
                <a:latin typeface="+mn-ea"/>
              </a:rPr>
              <a:t> 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FB24CBC-7839-4073-A1BA-52AC8DF41AFF}"/>
              </a:ext>
            </a:extLst>
          </p:cNvPr>
          <p:cNvSpPr/>
          <p:nvPr/>
        </p:nvSpPr>
        <p:spPr>
          <a:xfrm rot="19531007">
            <a:off x="5908280" y="2625126"/>
            <a:ext cx="762631" cy="38633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00434482-B271-4F57-A229-5F726A99C872}"/>
              </a:ext>
            </a:extLst>
          </p:cNvPr>
          <p:cNvSpPr/>
          <p:nvPr/>
        </p:nvSpPr>
        <p:spPr>
          <a:xfrm rot="1915630">
            <a:off x="5910384" y="4724832"/>
            <a:ext cx="762631" cy="38633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253ED59-293E-4D0B-AEA5-7981CC6EA88A}"/>
              </a:ext>
            </a:extLst>
          </p:cNvPr>
          <p:cNvSpPr/>
          <p:nvPr/>
        </p:nvSpPr>
        <p:spPr>
          <a:xfrm>
            <a:off x="3129180" y="3667410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51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sp>
        <p:nvSpPr>
          <p:cNvPr id="21" name="모서리가 둥근 직사각형 39">
            <a:extLst>
              <a:ext uri="{FF2B5EF4-FFF2-40B4-BE49-F238E27FC236}">
                <a16:creationId xmlns:a16="http://schemas.microsoft.com/office/drawing/2014/main" id="{E4F573E2-83A6-4D73-945B-F86FDF45DC19}"/>
              </a:ext>
            </a:extLst>
          </p:cNvPr>
          <p:cNvSpPr/>
          <p:nvPr/>
        </p:nvSpPr>
        <p:spPr>
          <a:xfrm>
            <a:off x="720000" y="3215495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AC66398-DD1E-4D81-BF1A-0BC6486D6A3A}"/>
              </a:ext>
            </a:extLst>
          </p:cNvPr>
          <p:cNvGrpSpPr/>
          <p:nvPr/>
        </p:nvGrpSpPr>
        <p:grpSpPr>
          <a:xfrm>
            <a:off x="719999" y="3215495"/>
            <a:ext cx="1090871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4" name="모서리가 둥근 직사각형 61">
              <a:extLst>
                <a:ext uri="{FF2B5EF4-FFF2-40B4-BE49-F238E27FC236}">
                  <a16:creationId xmlns:a16="http://schemas.microsoft.com/office/drawing/2014/main" id="{8559E9E5-959F-4344-AE9E-07AB46B656D9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C119BD-9FC4-4CD5-9F65-20BDC014F3BE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3264657E-130A-4B17-890D-C1F8CCAD3DCA}"/>
              </a:ext>
            </a:extLst>
          </p:cNvPr>
          <p:cNvSpPr/>
          <p:nvPr/>
        </p:nvSpPr>
        <p:spPr>
          <a:xfrm>
            <a:off x="6166188" y="2819400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4D1352-5282-41B2-A8A5-898D6B10FD7B}"/>
              </a:ext>
            </a:extLst>
          </p:cNvPr>
          <p:cNvGrpSpPr/>
          <p:nvPr/>
        </p:nvGrpSpPr>
        <p:grpSpPr>
          <a:xfrm>
            <a:off x="6166188" y="2819400"/>
            <a:ext cx="2717238" cy="396095"/>
            <a:chOff x="1061545" y="3608990"/>
            <a:chExt cx="6081477" cy="735724"/>
          </a:xfrm>
          <a:solidFill>
            <a:schemeClr val="accent4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706CA3BE-70DD-4C2C-ADC9-FB22C7A03B11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596DD0-4B7D-4ED8-ACDF-19CA233B02D5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40624DB2-E0C3-4B7E-AA4A-BBDCEEF90EC3}"/>
              </a:ext>
            </a:extLst>
          </p:cNvPr>
          <p:cNvSpPr/>
          <p:nvPr/>
        </p:nvSpPr>
        <p:spPr>
          <a:xfrm>
            <a:off x="724467" y="446489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8EB3AC-B62B-4B90-BE93-3FB7231C5F6F}"/>
              </a:ext>
            </a:extLst>
          </p:cNvPr>
          <p:cNvGrpSpPr/>
          <p:nvPr/>
        </p:nvGrpSpPr>
        <p:grpSpPr>
          <a:xfrm>
            <a:off x="724467" y="4464891"/>
            <a:ext cx="1817012" cy="396095"/>
            <a:chOff x="2438787" y="2279645"/>
            <a:chExt cx="4584472" cy="536896"/>
          </a:xfrm>
          <a:solidFill>
            <a:schemeClr val="accent4"/>
          </a:solidFill>
        </p:grpSpPr>
        <p:sp>
          <p:nvSpPr>
            <p:cNvPr id="34" name="모서리가 둥근 직사각형 56">
              <a:extLst>
                <a:ext uri="{FF2B5EF4-FFF2-40B4-BE49-F238E27FC236}">
                  <a16:creationId xmlns:a16="http://schemas.microsoft.com/office/drawing/2014/main" id="{9E8D88B0-97F5-4707-A3DD-93CB017C1319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2D203B8-2766-4E38-9912-13962157945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모서리가 둥근 직사각형 44">
            <a:extLst>
              <a:ext uri="{FF2B5EF4-FFF2-40B4-BE49-F238E27FC236}">
                <a16:creationId xmlns:a16="http://schemas.microsoft.com/office/drawing/2014/main" id="{B4B09E01-523F-4FAB-8FD0-D468DC3F1304}"/>
              </a:ext>
            </a:extLst>
          </p:cNvPr>
          <p:cNvSpPr/>
          <p:nvPr/>
        </p:nvSpPr>
        <p:spPr>
          <a:xfrm>
            <a:off x="6166189" y="428348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B7BEB0C-D2CE-4513-966E-E855AC4BF879}"/>
              </a:ext>
            </a:extLst>
          </p:cNvPr>
          <p:cNvGrpSpPr/>
          <p:nvPr/>
        </p:nvGrpSpPr>
        <p:grpSpPr>
          <a:xfrm>
            <a:off x="6166189" y="4283486"/>
            <a:ext cx="3702586" cy="396095"/>
            <a:chOff x="1061545" y="3608990"/>
            <a:chExt cx="6081477" cy="735724"/>
          </a:xfrm>
          <a:solidFill>
            <a:schemeClr val="accent4"/>
          </a:solidFill>
        </p:grpSpPr>
        <p:sp>
          <p:nvSpPr>
            <p:cNvPr id="46" name="모서리가 둥근 직사각형 58">
              <a:extLst>
                <a:ext uri="{FF2B5EF4-FFF2-40B4-BE49-F238E27FC236}">
                  <a16:creationId xmlns:a16="http://schemas.microsoft.com/office/drawing/2014/main" id="{9F2F3769-C680-4ED3-8A52-83E3A6EEA8A0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E1086BE-BDD3-4B4D-B18E-408F27DB3E1E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3A7AF77-E7CE-477F-AEEF-F621C25645B0}"/>
              </a:ext>
            </a:extLst>
          </p:cNvPr>
          <p:cNvGrpSpPr/>
          <p:nvPr/>
        </p:nvGrpSpPr>
        <p:grpSpPr>
          <a:xfrm>
            <a:off x="6166188" y="5855146"/>
            <a:ext cx="4922903" cy="396095"/>
            <a:chOff x="6399268" y="5215587"/>
            <a:chExt cx="4922903" cy="396095"/>
          </a:xfrm>
        </p:grpSpPr>
        <p:sp>
          <p:nvSpPr>
            <p:cNvPr id="48" name="모서리가 둥근 직사각형 44">
              <a:extLst>
                <a:ext uri="{FF2B5EF4-FFF2-40B4-BE49-F238E27FC236}">
                  <a16:creationId xmlns:a16="http://schemas.microsoft.com/office/drawing/2014/main" id="{3EF91C56-EA54-4E20-96F4-61BBC07FA6E4}"/>
                </a:ext>
              </a:extLst>
            </p:cNvPr>
            <p:cNvSpPr/>
            <p:nvPr/>
          </p:nvSpPr>
          <p:spPr>
            <a:xfrm>
              <a:off x="6399269" y="5215587"/>
              <a:ext cx="4922902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F4B7718-8AB9-4E3F-AAE6-566949527898}"/>
                </a:ext>
              </a:extLst>
            </p:cNvPr>
            <p:cNvGrpSpPr/>
            <p:nvPr/>
          </p:nvGrpSpPr>
          <p:grpSpPr>
            <a:xfrm>
              <a:off x="6399268" y="5215587"/>
              <a:ext cx="4752227" cy="396095"/>
              <a:chOff x="1061545" y="3608990"/>
              <a:chExt cx="6081477" cy="735724"/>
            </a:xfrm>
            <a:solidFill>
              <a:schemeClr val="accent4"/>
            </a:solidFill>
          </p:grpSpPr>
          <p:sp>
            <p:nvSpPr>
              <p:cNvPr id="50" name="모서리가 둥근 직사각형 58">
                <a:extLst>
                  <a:ext uri="{FF2B5EF4-FFF2-40B4-BE49-F238E27FC236}">
                    <a16:creationId xmlns:a16="http://schemas.microsoft.com/office/drawing/2014/main" id="{4523124F-C31B-4B4F-8631-276A4280FB69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396480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A8F6D69-F027-4A7C-B0AA-5AABD1F77EEF}"/>
                  </a:ext>
                </a:extLst>
              </p:cNvPr>
              <p:cNvSpPr/>
              <p:nvPr/>
            </p:nvSpPr>
            <p:spPr>
              <a:xfrm>
                <a:off x="1524001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BF85150-3DB8-405D-9D9B-6F80B57BA144}"/>
                </a:ext>
              </a:extLst>
            </p:cNvPr>
            <p:cNvGrpSpPr/>
            <p:nvPr/>
          </p:nvGrpSpPr>
          <p:grpSpPr>
            <a:xfrm rot="10800000">
              <a:off x="8702278" y="5215587"/>
              <a:ext cx="2619893" cy="396095"/>
              <a:chOff x="1061545" y="3608990"/>
              <a:chExt cx="6081477" cy="735724"/>
            </a:xfrm>
            <a:solidFill>
              <a:schemeClr val="accent4"/>
            </a:solidFill>
          </p:grpSpPr>
          <p:sp>
            <p:nvSpPr>
              <p:cNvPr id="53" name="모서리가 둥근 직사각형 58">
                <a:extLst>
                  <a:ext uri="{FF2B5EF4-FFF2-40B4-BE49-F238E27FC236}">
                    <a16:creationId xmlns:a16="http://schemas.microsoft.com/office/drawing/2014/main" id="{AA010833-6B84-4115-AFE2-D918BFB044CE}"/>
                  </a:ext>
                </a:extLst>
              </p:cNvPr>
              <p:cNvSpPr/>
              <p:nvPr/>
            </p:nvSpPr>
            <p:spPr>
              <a:xfrm>
                <a:off x="1061545" y="3608990"/>
                <a:ext cx="396480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E5823CA-ED21-44A5-BC2F-7D458437D0E9}"/>
                  </a:ext>
                </a:extLst>
              </p:cNvPr>
              <p:cNvSpPr/>
              <p:nvPr/>
            </p:nvSpPr>
            <p:spPr>
              <a:xfrm>
                <a:off x="1524001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829821B-01A3-46A2-9361-4ADD50EFC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97" y="5644673"/>
            <a:ext cx="1778079" cy="136776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FE4133FE-CA06-499B-B05A-D8A53BFA0A18}"/>
              </a:ext>
            </a:extLst>
          </p:cNvPr>
          <p:cNvGrpSpPr/>
          <p:nvPr/>
        </p:nvGrpSpPr>
        <p:grpSpPr>
          <a:xfrm>
            <a:off x="6275940" y="3530981"/>
            <a:ext cx="4268976" cy="679391"/>
            <a:chOff x="5991726" y="1151097"/>
            <a:chExt cx="4268976" cy="67939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5171118-B925-48E5-987C-3B5E35E2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167" y="1680361"/>
              <a:ext cx="1771496" cy="15012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8CC3A00-00BF-409B-A2FE-3E4DBE1BC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726" y="1151097"/>
              <a:ext cx="4268976" cy="433084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019E3BDF-578A-48C1-9448-EF12F2A078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5573" y="2211879"/>
            <a:ext cx="5481240" cy="288100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A127081C-D6FB-42A3-95B1-372CD3988B08}"/>
              </a:ext>
            </a:extLst>
          </p:cNvPr>
          <p:cNvGrpSpPr/>
          <p:nvPr/>
        </p:nvGrpSpPr>
        <p:grpSpPr>
          <a:xfrm>
            <a:off x="843071" y="2542785"/>
            <a:ext cx="7381405" cy="1772984"/>
            <a:chOff x="-4702797" y="5357150"/>
            <a:chExt cx="7381405" cy="1844517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B0F398B-EB4A-4814-821D-EC4580A2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99" y="5357150"/>
              <a:ext cx="1958609" cy="17732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8979C16-A51B-4D05-A821-8D2C812B5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702797" y="6904626"/>
              <a:ext cx="2825095" cy="297041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B2BDFED-2C73-4ACB-A6E5-DDDB790B5B65}"/>
              </a:ext>
            </a:extLst>
          </p:cNvPr>
          <p:cNvGrpSpPr/>
          <p:nvPr/>
        </p:nvGrpSpPr>
        <p:grpSpPr>
          <a:xfrm>
            <a:off x="869830" y="2435347"/>
            <a:ext cx="1651669" cy="711050"/>
            <a:chOff x="886103" y="1407710"/>
            <a:chExt cx="1651669" cy="71105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C0D445D-CAFD-46C6-8A1D-D09D1FF0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03" y="1899123"/>
              <a:ext cx="1651669" cy="21963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69A248F-8AB3-4F27-A56D-6D4C86DC5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3507" y="1407710"/>
              <a:ext cx="1616860" cy="167090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BDD07A6-4699-4E08-815E-DAD3139B28DF}"/>
              </a:ext>
            </a:extLst>
          </p:cNvPr>
          <p:cNvSpPr txBox="1"/>
          <p:nvPr/>
        </p:nvSpPr>
        <p:spPr>
          <a:xfrm>
            <a:off x="1215968" y="1603300"/>
            <a:ext cx="803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질문을 통해 사용자 맞춤 정보 수집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 선택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B42ACD03-4AC9-4C75-BBE4-8DB5C6B7CD35}"/>
              </a:ext>
            </a:extLst>
          </p:cNvPr>
          <p:cNvSpPr/>
          <p:nvPr/>
        </p:nvSpPr>
        <p:spPr>
          <a:xfrm rot="5400000">
            <a:off x="602189" y="1611333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6F472-671B-43D1-A49B-8E97DD90C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007" y="2680196"/>
            <a:ext cx="1649761" cy="19458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07CE7B5-A31E-4D8F-A035-187E4B1A27B2}"/>
              </a:ext>
            </a:extLst>
          </p:cNvPr>
          <p:cNvSpPr txBox="1"/>
          <p:nvPr/>
        </p:nvSpPr>
        <p:spPr>
          <a:xfrm>
            <a:off x="529513" y="5397821"/>
            <a:ext cx="530387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각 선택지에서 입력한 최대 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2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개의 답변 中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, </a:t>
            </a:r>
          </a:p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분야 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&amp;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장르 → 하나라도 만족하면 추천 도서 후보리스트에 포함 </a:t>
            </a:r>
            <a:endParaRPr lang="en-US" altLang="ko-KR" sz="1200" b="0" i="0" dirty="0">
              <a:solidFill>
                <a:srgbClr val="202124"/>
              </a:solidFill>
              <a:effectLst/>
              <a:latin typeface="나눔스퀘어 (본문)"/>
            </a:endParaRPr>
          </a:p>
          <a:p>
            <a:pPr marL="171450" indent="-171450">
              <a:lnSpc>
                <a:spcPct val="11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감성 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&amp;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관심사 → 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2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개 모두 만족하는 경우 우선 추천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   &gt;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단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,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추천 도서가 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20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개 이하인 경우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,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 (본문)"/>
              </a:rPr>
              <a:t>하나라도 만족하면 리스트에 포함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나눔스퀘어 (본문)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(본문)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EDF1348-CFF7-45CC-8D9F-E53F869BA198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FA2DC2-C77A-468E-98C1-2A9D70E9F5AD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DFDC2DA-950A-4C63-A2F3-5ABEE5C49D9B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DCB16EC-B7C3-4787-8D75-2458A656393E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CC95670B-5863-4B93-9CBF-B20901790C37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E297CB1-351D-480D-8124-FA18E7A0FD7D}"/>
              </a:ext>
            </a:extLst>
          </p:cNvPr>
          <p:cNvSpPr txBox="1"/>
          <p:nvPr/>
        </p:nvSpPr>
        <p:spPr>
          <a:xfrm>
            <a:off x="665748" y="921642"/>
            <a:ext cx="3179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검색시스템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C95E69-C410-4616-8190-DF128D65D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5940" y="5086411"/>
            <a:ext cx="5101394" cy="4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DD07A6-4699-4E08-815E-DAD3139B28DF}"/>
              </a:ext>
            </a:extLst>
          </p:cNvPr>
          <p:cNvSpPr txBox="1"/>
          <p:nvPr/>
        </p:nvSpPr>
        <p:spPr>
          <a:xfrm>
            <a:off x="1137707" y="1574390"/>
            <a:ext cx="6201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가중평점을 기준으로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개의 추천 도서 후보리스트 선정 </a:t>
            </a:r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B42ACD03-4AC9-4C75-BBE4-8DB5C6B7CD35}"/>
              </a:ext>
            </a:extLst>
          </p:cNvPr>
          <p:cNvSpPr/>
          <p:nvPr/>
        </p:nvSpPr>
        <p:spPr>
          <a:xfrm rot="5400000">
            <a:off x="566799" y="1593684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5813F6-445B-429C-8F2D-AC74F3DD2553}"/>
              </a:ext>
            </a:extLst>
          </p:cNvPr>
          <p:cNvSpPr txBox="1"/>
          <p:nvPr/>
        </p:nvSpPr>
        <p:spPr>
          <a:xfrm>
            <a:off x="1168847" y="2067840"/>
            <a:ext cx="816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평균평점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salesPoint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판매지수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순으로 가중 평점 부여 후 도서리스트 정렬</a:t>
            </a:r>
          </a:p>
          <a:p>
            <a:pPr algn="r"/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5577BF6-8274-45F3-B792-C83F8DF37829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6259C909-D8A1-4D62-B22A-F7FF041D0BE3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012A705A-BC2A-4FD2-B542-8F6941C3BCEF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7525F0-05C1-4F4F-88B8-E53DBFD4A733}"/>
              </a:ext>
            </a:extLst>
          </p:cNvPr>
          <p:cNvSpPr txBox="1"/>
          <p:nvPr/>
        </p:nvSpPr>
        <p:spPr>
          <a:xfrm>
            <a:off x="665748" y="921642"/>
            <a:ext cx="317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추천시스템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56561D-2FA8-42DA-ACDF-72A82C6B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66" y="4086524"/>
            <a:ext cx="10033370" cy="220693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E0AB46-BC30-4160-AF6F-48BC3EBA0FE4}"/>
              </a:ext>
            </a:extLst>
          </p:cNvPr>
          <p:cNvSpPr/>
          <p:nvPr/>
        </p:nvSpPr>
        <p:spPr>
          <a:xfrm>
            <a:off x="10224655" y="4086524"/>
            <a:ext cx="1116280" cy="22069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F5D2D7-24A7-44E2-9951-2003E9A0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68" y="2604990"/>
            <a:ext cx="3315758" cy="14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665748" y="921642"/>
            <a:ext cx="317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추천시스템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28553-564C-48AC-92B8-F72E2C6C5AD5}"/>
              </a:ext>
            </a:extLst>
          </p:cNvPr>
          <p:cNvSpPr txBox="1"/>
          <p:nvPr/>
        </p:nvSpPr>
        <p:spPr>
          <a:xfrm>
            <a:off x="1152770" y="1654977"/>
            <a:ext cx="8300637" cy="90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아이템 잠재요인 협업 필터링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 기반 필터링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600" dirty="0" err="1">
                <a:solidFill>
                  <a:srgbClr val="FF0000"/>
                </a:solidFill>
              </a:rPr>
              <a:t>경사하강법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이용하여 </a:t>
            </a:r>
            <a:r>
              <a:rPr lang="ko-KR" altLang="en-US" sz="16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리뷰평점값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예측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C40AD5-898F-439E-B6D9-934D6D565CD5}"/>
              </a:ext>
            </a:extLst>
          </p:cNvPr>
          <p:cNvSpPr/>
          <p:nvPr/>
        </p:nvSpPr>
        <p:spPr>
          <a:xfrm rot="5400000">
            <a:off x="566799" y="1667476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3D2E03-0C32-4227-B449-9099788B9D48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28334-8251-49F4-A0F4-88112F56DD85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BC54B6-918C-45DF-B03E-DF85B885C1DC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BBD7C-6B75-489D-B14F-E7DBE2E45927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D1A64F-BE09-4B8F-AAAD-C0C083AA7A5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E338880-97EE-4B5E-BAD1-151A769295F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E6AA21-A7B0-41BA-85EC-5FBDB09E24F1}"/>
              </a:ext>
            </a:extLst>
          </p:cNvPr>
          <p:cNvSpPr/>
          <p:nvPr/>
        </p:nvSpPr>
        <p:spPr>
          <a:xfrm>
            <a:off x="6870724" y="1634933"/>
            <a:ext cx="3805194" cy="447582"/>
          </a:xfrm>
          <a:prstGeom prst="rect">
            <a:avLst/>
          </a:prstGeom>
          <a:solidFill>
            <a:srgbClr val="AF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yes24</a:t>
            </a:r>
            <a:r>
              <a:rPr lang="ko-KR" altLang="en-US" sz="1600" dirty="0"/>
              <a:t>회원이 아닌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D15A52-7B4B-455D-B20D-41F9001E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1" y="3100902"/>
            <a:ext cx="4634697" cy="21793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479720-69C9-40AC-893E-18783C487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916" y="2995698"/>
            <a:ext cx="5256810" cy="23897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6C8D5C-856C-449B-A029-2B2F3083777A}"/>
              </a:ext>
            </a:extLst>
          </p:cNvPr>
          <p:cNvSpPr txBox="1"/>
          <p:nvPr/>
        </p:nvSpPr>
        <p:spPr>
          <a:xfrm>
            <a:off x="2358359" y="2812937"/>
            <a:ext cx="1316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0EA390-8335-403E-825E-A667A8A42DF5}"/>
              </a:ext>
            </a:extLst>
          </p:cNvPr>
          <p:cNvSpPr txBox="1"/>
          <p:nvPr/>
        </p:nvSpPr>
        <p:spPr>
          <a:xfrm>
            <a:off x="101996" y="3693535"/>
            <a:ext cx="423449" cy="1359397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F17DCA-B3F8-47C2-B8BF-19E492A1ED35}"/>
              </a:ext>
            </a:extLst>
          </p:cNvPr>
          <p:cNvSpPr txBox="1"/>
          <p:nvPr/>
        </p:nvSpPr>
        <p:spPr>
          <a:xfrm>
            <a:off x="8365706" y="2812937"/>
            <a:ext cx="1316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900514-44F3-4A4B-B530-21775075B9E7}"/>
              </a:ext>
            </a:extLst>
          </p:cNvPr>
          <p:cNvSpPr txBox="1"/>
          <p:nvPr/>
        </p:nvSpPr>
        <p:spPr>
          <a:xfrm>
            <a:off x="5712136" y="3693536"/>
            <a:ext cx="423449" cy="1359397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D3DC5C6-E41A-47E2-87F6-FB34E1C6CF36}"/>
              </a:ext>
            </a:extLst>
          </p:cNvPr>
          <p:cNvSpPr/>
          <p:nvPr/>
        </p:nvSpPr>
        <p:spPr>
          <a:xfrm>
            <a:off x="5246819" y="4062646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520259-1123-441D-A202-76619212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64" y="5620458"/>
            <a:ext cx="5151026" cy="10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665748" y="921642"/>
            <a:ext cx="317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추천시스템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28553-564C-48AC-92B8-F72E2C6C5AD5}"/>
              </a:ext>
            </a:extLst>
          </p:cNvPr>
          <p:cNvSpPr txBox="1"/>
          <p:nvPr/>
        </p:nvSpPr>
        <p:spPr>
          <a:xfrm>
            <a:off x="1152770" y="1654977"/>
            <a:ext cx="8300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아이템 잠재요인 협업 필터링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 기반 필터링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가중평점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기준으로 선정된 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상위 도서 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각각에 대해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1600" dirty="0">
                <a:solidFill>
                  <a:srgbClr val="FF0000"/>
                </a:solidFill>
              </a:rPr>
              <a:t>코사인 유사도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기반의 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유사 도서 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권의 도서 추천</a:t>
            </a:r>
          </a:p>
          <a:p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C40AD5-898F-439E-B6D9-934D6D565CD5}"/>
              </a:ext>
            </a:extLst>
          </p:cNvPr>
          <p:cNvSpPr/>
          <p:nvPr/>
        </p:nvSpPr>
        <p:spPr>
          <a:xfrm rot="5400000">
            <a:off x="566799" y="1667476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3D2E03-0C32-4227-B449-9099788B9D48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28334-8251-49F4-A0F4-88112F56DD85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BC54B6-918C-45DF-B03E-DF85B885C1DC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BBD7C-6B75-489D-B14F-E7DBE2E45927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D1A64F-BE09-4B8F-AAAD-C0C083AA7A5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E338880-97EE-4B5E-BAD1-151A769295F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E6AA21-A7B0-41BA-85EC-5FBDB09E24F1}"/>
              </a:ext>
            </a:extLst>
          </p:cNvPr>
          <p:cNvSpPr/>
          <p:nvPr/>
        </p:nvSpPr>
        <p:spPr>
          <a:xfrm>
            <a:off x="6870724" y="1634933"/>
            <a:ext cx="3805194" cy="447582"/>
          </a:xfrm>
          <a:prstGeom prst="rect">
            <a:avLst/>
          </a:prstGeom>
          <a:solidFill>
            <a:srgbClr val="AF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yes24</a:t>
            </a:r>
            <a:r>
              <a:rPr lang="ko-KR" altLang="en-US" sz="1600" dirty="0"/>
              <a:t>회원이 아닌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F664-C3DB-43E0-962A-F0385650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4" y="3950374"/>
            <a:ext cx="2829971" cy="15696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66FA59-92D2-4DFB-822C-A331AFF9637E}"/>
              </a:ext>
            </a:extLst>
          </p:cNvPr>
          <p:cNvSpPr txBox="1"/>
          <p:nvPr/>
        </p:nvSpPr>
        <p:spPr>
          <a:xfrm>
            <a:off x="1380725" y="3535805"/>
            <a:ext cx="2435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간 코사인 유사도 산출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85419AA-E88F-449C-A884-815C483C2456}"/>
              </a:ext>
            </a:extLst>
          </p:cNvPr>
          <p:cNvSpPr/>
          <p:nvPr/>
        </p:nvSpPr>
        <p:spPr>
          <a:xfrm>
            <a:off x="446970" y="4311212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EC56435-77C4-4CCF-A60F-84B5CB946326}"/>
              </a:ext>
            </a:extLst>
          </p:cNvPr>
          <p:cNvSpPr/>
          <p:nvPr/>
        </p:nvSpPr>
        <p:spPr>
          <a:xfrm>
            <a:off x="4917844" y="4346850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3B8605-B423-4F89-B453-152F51E8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5" y="5841511"/>
            <a:ext cx="4745173" cy="447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F68E03-A9D3-4A0A-AA43-578B79965A33}"/>
              </a:ext>
            </a:extLst>
          </p:cNvPr>
          <p:cNvSpPr txBox="1"/>
          <p:nvPr/>
        </p:nvSpPr>
        <p:spPr>
          <a:xfrm>
            <a:off x="7874248" y="4344676"/>
            <a:ext cx="2435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최종 추천 책 목록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D404C47-AC5E-4EE0-8C5B-5B43F8C49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51" y="4684036"/>
            <a:ext cx="5462865" cy="180134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C36BBE7-90BE-41F7-A86E-DE077E56F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925" y="3202554"/>
            <a:ext cx="4945305" cy="10099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36F3519-C5BE-4B4D-B1A5-F31E0CED5EE8}"/>
              </a:ext>
            </a:extLst>
          </p:cNvPr>
          <p:cNvSpPr txBox="1"/>
          <p:nvPr/>
        </p:nvSpPr>
        <p:spPr>
          <a:xfrm>
            <a:off x="7308103" y="2859460"/>
            <a:ext cx="3228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가중평점 기준 선정된 상위 도서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EBCDA6-A643-4B01-B1F1-B1FA2BB6936A}"/>
              </a:ext>
            </a:extLst>
          </p:cNvPr>
          <p:cNvSpPr/>
          <p:nvPr/>
        </p:nvSpPr>
        <p:spPr>
          <a:xfrm>
            <a:off x="6786532" y="3184541"/>
            <a:ext cx="778050" cy="102794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B86431-615A-4B48-8EF5-67C3495EC5CF}"/>
              </a:ext>
            </a:extLst>
          </p:cNvPr>
          <p:cNvSpPr/>
          <p:nvPr/>
        </p:nvSpPr>
        <p:spPr>
          <a:xfrm>
            <a:off x="5902626" y="4881559"/>
            <a:ext cx="1840086" cy="40808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F68E82-1F5C-4419-A767-67F514119C71}"/>
              </a:ext>
            </a:extLst>
          </p:cNvPr>
          <p:cNvSpPr/>
          <p:nvPr/>
        </p:nvSpPr>
        <p:spPr>
          <a:xfrm>
            <a:off x="5902626" y="5784615"/>
            <a:ext cx="1840086" cy="23617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44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665748" y="921642"/>
            <a:ext cx="317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추천시스템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C40AD5-898F-439E-B6D9-934D6D565CD5}"/>
              </a:ext>
            </a:extLst>
          </p:cNvPr>
          <p:cNvSpPr/>
          <p:nvPr/>
        </p:nvSpPr>
        <p:spPr>
          <a:xfrm rot="5400000">
            <a:off x="566799" y="1684318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5F4889-7F31-4D75-AADD-413BCAC69911}"/>
              </a:ext>
            </a:extLst>
          </p:cNvPr>
          <p:cNvSpPr txBox="1"/>
          <p:nvPr/>
        </p:nvSpPr>
        <p:spPr>
          <a:xfrm>
            <a:off x="1093393" y="1683783"/>
            <a:ext cx="6571128" cy="1275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아이템 잠재요인 협업 필터링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 맞춤 도서 추천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600" dirty="0" err="1">
                <a:solidFill>
                  <a:srgbClr val="FF0000"/>
                </a:solidFill>
              </a:rPr>
              <a:t>경사하강법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이용하여 </a:t>
            </a:r>
            <a:r>
              <a:rPr lang="ko-KR" altLang="en-US" sz="16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리뷰평점값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예측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읽지 않은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권의 도서 추천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3D2E03-0C32-4227-B449-9099788B9D48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28334-8251-49F4-A0F4-88112F56DD85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BC54B6-918C-45DF-B03E-DF85B885C1DC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BBD7C-6B75-489D-B14F-E7DBE2E45927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D1A64F-BE09-4B8F-AAAD-C0C083AA7A5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E338880-97EE-4B5E-BAD1-151A769295F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7F76E90-4795-4A7F-A6D7-B62E01BD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81730"/>
            <a:ext cx="5399300" cy="281238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F4F0AB-BF68-4876-A570-56CCE8757FB4}"/>
              </a:ext>
            </a:extLst>
          </p:cNvPr>
          <p:cNvSpPr/>
          <p:nvPr/>
        </p:nvSpPr>
        <p:spPr>
          <a:xfrm>
            <a:off x="10735294" y="3181730"/>
            <a:ext cx="866898" cy="289686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D22F67-D048-486F-BAE2-CB6F7D6A7659}"/>
              </a:ext>
            </a:extLst>
          </p:cNvPr>
          <p:cNvSpPr/>
          <p:nvPr/>
        </p:nvSpPr>
        <p:spPr>
          <a:xfrm>
            <a:off x="6811347" y="1582872"/>
            <a:ext cx="3805194" cy="447582"/>
          </a:xfrm>
          <a:prstGeom prst="rect">
            <a:avLst/>
          </a:prstGeom>
          <a:solidFill>
            <a:srgbClr val="AF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yes24</a:t>
            </a:r>
            <a:r>
              <a:rPr lang="ko-KR" altLang="en-US" sz="1600" dirty="0"/>
              <a:t>회원 및 리뷰를</a:t>
            </a:r>
            <a:r>
              <a:rPr lang="en-US" altLang="ko-KR" sz="1600" dirty="0"/>
              <a:t> </a:t>
            </a:r>
            <a:r>
              <a:rPr lang="ko-KR" altLang="en-US" sz="1600" dirty="0"/>
              <a:t>남긴 경우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FA8836-9C2D-4E39-A8C0-59D72BE6FC28}"/>
              </a:ext>
            </a:extLst>
          </p:cNvPr>
          <p:cNvSpPr/>
          <p:nvPr/>
        </p:nvSpPr>
        <p:spPr>
          <a:xfrm>
            <a:off x="10440358" y="2802054"/>
            <a:ext cx="1456769" cy="29519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r>
              <a:rPr lang="ko-KR" altLang="en-US" sz="1100" dirty="0"/>
              <a:t>이상이면 추천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6E4F61-AD56-419D-8D91-18D66BC16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05"/>
          <a:stretch/>
        </p:blipFill>
        <p:spPr>
          <a:xfrm>
            <a:off x="252660" y="5762743"/>
            <a:ext cx="5843340" cy="7258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21F3C0-3B21-46F9-8ECB-EF25A430A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34" y="3754799"/>
            <a:ext cx="4573532" cy="17415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328C19-5B68-4BA3-9BE0-40DBFB81A2C1}"/>
              </a:ext>
            </a:extLst>
          </p:cNvPr>
          <p:cNvSpPr txBox="1"/>
          <p:nvPr/>
        </p:nvSpPr>
        <p:spPr>
          <a:xfrm>
            <a:off x="990176" y="3346229"/>
            <a:ext cx="3228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읽지 않은 도서명 추출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1C4939B-86B3-4CCD-8C4B-900DC556F8EF}"/>
              </a:ext>
            </a:extLst>
          </p:cNvPr>
          <p:cNvSpPr/>
          <p:nvPr/>
        </p:nvSpPr>
        <p:spPr>
          <a:xfrm>
            <a:off x="4993561" y="4383878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C34414-26DE-42C1-86EB-6769A1AC1584}"/>
              </a:ext>
            </a:extLst>
          </p:cNvPr>
          <p:cNvSpPr txBox="1"/>
          <p:nvPr/>
        </p:nvSpPr>
        <p:spPr>
          <a:xfrm>
            <a:off x="7664521" y="2941691"/>
            <a:ext cx="3228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회원 맞춤 도서리스트 추출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1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665748" y="921642"/>
            <a:ext cx="3179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WordCloud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C40AD5-898F-439E-B6D9-934D6D565CD5}"/>
              </a:ext>
            </a:extLst>
          </p:cNvPr>
          <p:cNvSpPr/>
          <p:nvPr/>
        </p:nvSpPr>
        <p:spPr>
          <a:xfrm rot="5400000">
            <a:off x="566799" y="1684318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5F4889-7F31-4D75-AADD-413BCAC69911}"/>
              </a:ext>
            </a:extLst>
          </p:cNvPr>
          <p:cNvSpPr txBox="1"/>
          <p:nvPr/>
        </p:nvSpPr>
        <p:spPr>
          <a:xfrm>
            <a:off x="1093393" y="1659365"/>
            <a:ext cx="1957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WordCloud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3D2E03-0C32-4227-B449-9099788B9D48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28334-8251-49F4-A0F4-88112F56DD85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BC54B6-918C-45DF-B03E-DF85B885C1DC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BBD7C-6B75-489D-B14F-E7DBE2E45927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D1A64F-BE09-4B8F-AAAD-C0C083AA7A5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E338880-97EE-4B5E-BAD1-151A769295F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28F128-3FF7-482A-B983-82FB17034372}"/>
              </a:ext>
            </a:extLst>
          </p:cNvPr>
          <p:cNvSpPr txBox="1"/>
          <p:nvPr/>
        </p:nvSpPr>
        <p:spPr>
          <a:xfrm>
            <a:off x="648354" y="2304243"/>
            <a:ext cx="225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불용어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사전 제작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13A804-1B97-494A-9718-CDD5110E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03" y="3035671"/>
            <a:ext cx="3018521" cy="21385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B734A4-203C-4C14-9E3F-BE1BC57A87E6}"/>
              </a:ext>
            </a:extLst>
          </p:cNvPr>
          <p:cNvSpPr txBox="1"/>
          <p:nvPr/>
        </p:nvSpPr>
        <p:spPr>
          <a:xfrm>
            <a:off x="3144388" y="2295193"/>
            <a:ext cx="3562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Mecab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이용한 형태소 기반 토큰화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86D1FBF-9B68-421F-A4D3-D98D1AC01C97}"/>
              </a:ext>
            </a:extLst>
          </p:cNvPr>
          <p:cNvSpPr/>
          <p:nvPr/>
        </p:nvSpPr>
        <p:spPr>
          <a:xfrm>
            <a:off x="7000797" y="3871102"/>
            <a:ext cx="424971" cy="408086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EAAD2-7DE3-47FB-BF1A-CC67C1AC992D}"/>
              </a:ext>
            </a:extLst>
          </p:cNvPr>
          <p:cNvSpPr txBox="1"/>
          <p:nvPr/>
        </p:nvSpPr>
        <p:spPr>
          <a:xfrm>
            <a:off x="6581697" y="3429000"/>
            <a:ext cx="1438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불용어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5E5E65-6399-409C-AD6D-C0E736DB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0" y="2857760"/>
            <a:ext cx="3248478" cy="23434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650438-C3DC-4D8F-858B-A40FC91B7BD9}"/>
              </a:ext>
            </a:extLst>
          </p:cNvPr>
          <p:cNvSpPr txBox="1"/>
          <p:nvPr/>
        </p:nvSpPr>
        <p:spPr>
          <a:xfrm>
            <a:off x="8941993" y="2295193"/>
            <a:ext cx="1957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WordCloud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B0EC12-665F-4341-8573-A92422954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374" y="2920933"/>
            <a:ext cx="1371172" cy="33482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3C69E5F-53D1-441E-A78D-DFD73550C3DD}"/>
              </a:ext>
            </a:extLst>
          </p:cNvPr>
          <p:cNvSpPr txBox="1"/>
          <p:nvPr/>
        </p:nvSpPr>
        <p:spPr>
          <a:xfrm>
            <a:off x="2369546" y="3794560"/>
            <a:ext cx="1957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C4160A-97E2-4D12-8D60-38C691170CF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1310" y="2788493"/>
            <a:ext cx="602886" cy="4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0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665748" y="921642"/>
            <a:ext cx="3179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최종 추천 도서 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C40AD5-898F-439E-B6D9-934D6D565CD5}"/>
              </a:ext>
            </a:extLst>
          </p:cNvPr>
          <p:cNvSpPr/>
          <p:nvPr/>
        </p:nvSpPr>
        <p:spPr>
          <a:xfrm rot="5400000">
            <a:off x="566799" y="1684318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5F4889-7F31-4D75-AADD-413BCAC69911}"/>
              </a:ext>
            </a:extLst>
          </p:cNvPr>
          <p:cNvSpPr txBox="1"/>
          <p:nvPr/>
        </p:nvSpPr>
        <p:spPr>
          <a:xfrm>
            <a:off x="1093393" y="1683783"/>
            <a:ext cx="6571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3D2E03-0C32-4227-B449-9099788B9D48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28334-8251-49F4-A0F4-88112F56DD85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BC54B6-918C-45DF-B03E-DF85B885C1DC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BBD7C-6B75-489D-B14F-E7DBE2E45927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D1A64F-BE09-4B8F-AAAD-C0C083AA7A5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E338880-97EE-4B5E-BAD1-151A769295F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B4B157-A8B1-444E-ACBC-AC6E9431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238" y="2885859"/>
            <a:ext cx="6049009" cy="37424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96E9D9-51AB-4D5A-B430-23EB98AB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238" y="229661"/>
            <a:ext cx="6096000" cy="25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81BEF0-6B04-47CA-AD94-470702C229B9}"/>
              </a:ext>
            </a:extLst>
          </p:cNvPr>
          <p:cNvSpPr/>
          <p:nvPr/>
        </p:nvSpPr>
        <p:spPr>
          <a:xfrm>
            <a:off x="0" y="831008"/>
            <a:ext cx="3348393" cy="522033"/>
          </a:xfrm>
          <a:custGeom>
            <a:avLst/>
            <a:gdLst>
              <a:gd name="connsiteX0" fmla="*/ 0 w 10887800"/>
              <a:gd name="connsiteY0" fmla="*/ 143686 h 1436859"/>
              <a:gd name="connsiteX1" fmla="*/ 143686 w 10887800"/>
              <a:gd name="connsiteY1" fmla="*/ 0 h 1436859"/>
              <a:gd name="connsiteX2" fmla="*/ 10744114 w 10887800"/>
              <a:gd name="connsiteY2" fmla="*/ 0 h 1436859"/>
              <a:gd name="connsiteX3" fmla="*/ 10887800 w 10887800"/>
              <a:gd name="connsiteY3" fmla="*/ 143686 h 1436859"/>
              <a:gd name="connsiteX4" fmla="*/ 10887800 w 10887800"/>
              <a:gd name="connsiteY4" fmla="*/ 1293173 h 1436859"/>
              <a:gd name="connsiteX5" fmla="*/ 10744114 w 10887800"/>
              <a:gd name="connsiteY5" fmla="*/ 1436859 h 1436859"/>
              <a:gd name="connsiteX6" fmla="*/ 143686 w 10887800"/>
              <a:gd name="connsiteY6" fmla="*/ 1436859 h 1436859"/>
              <a:gd name="connsiteX7" fmla="*/ 0 w 10887800"/>
              <a:gd name="connsiteY7" fmla="*/ 1293173 h 1436859"/>
              <a:gd name="connsiteX8" fmla="*/ 0 w 10887800"/>
              <a:gd name="connsiteY8" fmla="*/ 143686 h 143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800" h="1436859">
                <a:moveTo>
                  <a:pt x="0" y="143686"/>
                </a:moveTo>
                <a:cubicBezTo>
                  <a:pt x="0" y="64330"/>
                  <a:pt x="64330" y="0"/>
                  <a:pt x="143686" y="0"/>
                </a:cubicBezTo>
                <a:lnTo>
                  <a:pt x="10744114" y="0"/>
                </a:lnTo>
                <a:cubicBezTo>
                  <a:pt x="10823470" y="0"/>
                  <a:pt x="10887800" y="64330"/>
                  <a:pt x="10887800" y="143686"/>
                </a:cubicBezTo>
                <a:lnTo>
                  <a:pt x="10887800" y="1293173"/>
                </a:lnTo>
                <a:cubicBezTo>
                  <a:pt x="10887800" y="1372529"/>
                  <a:pt x="10823470" y="1436859"/>
                  <a:pt x="10744114" y="1436859"/>
                </a:cubicBezTo>
                <a:lnTo>
                  <a:pt x="143686" y="1436859"/>
                </a:lnTo>
                <a:cubicBezTo>
                  <a:pt x="64330" y="1436859"/>
                  <a:pt x="0" y="1372529"/>
                  <a:pt x="0" y="1293173"/>
                </a:cubicBezTo>
                <a:lnTo>
                  <a:pt x="0" y="14368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7152" tIns="327152" rIns="7948612" bIns="327152" numCol="1" spcCol="1270" anchor="ctr" anchorCtr="0">
            <a:noAutofit/>
          </a:bodyPr>
          <a:lstStyle/>
          <a:p>
            <a:pPr marL="0" lvl="0" indent="0" algn="ctr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F3F9-2507-45DE-A076-5B5C2EDB7BC4}"/>
              </a:ext>
            </a:extLst>
          </p:cNvPr>
          <p:cNvSpPr txBox="1"/>
          <p:nvPr/>
        </p:nvSpPr>
        <p:spPr>
          <a:xfrm>
            <a:off x="665748" y="921642"/>
            <a:ext cx="3179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영상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C40AD5-898F-439E-B6D9-934D6D565CD5}"/>
              </a:ext>
            </a:extLst>
          </p:cNvPr>
          <p:cNvSpPr/>
          <p:nvPr/>
        </p:nvSpPr>
        <p:spPr>
          <a:xfrm rot="5400000">
            <a:off x="566799" y="1684318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5F4889-7F31-4D75-AADD-413BCAC69911}"/>
              </a:ext>
            </a:extLst>
          </p:cNvPr>
          <p:cNvSpPr txBox="1"/>
          <p:nvPr/>
        </p:nvSpPr>
        <p:spPr>
          <a:xfrm>
            <a:off x="1093393" y="1683783"/>
            <a:ext cx="2065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회원인 경우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3D2E03-0C32-4227-B449-9099788B9D48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28334-8251-49F4-A0F4-88112F56DD85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BC54B6-918C-45DF-B03E-DF85B885C1DC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BBD7C-6B75-489D-B14F-E7DBE2E45927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D1A64F-BE09-4B8F-AAAD-C0C083AA7A5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E338880-97EE-4B5E-BAD1-151A769295F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9C8A799-3AD7-4AB4-9631-A518CC24C13A}"/>
              </a:ext>
            </a:extLst>
          </p:cNvPr>
          <p:cNvSpPr/>
          <p:nvPr/>
        </p:nvSpPr>
        <p:spPr>
          <a:xfrm rot="5400000">
            <a:off x="5942799" y="1684318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7065DF-CB6C-4303-BF3A-B9C2FB009C6C}"/>
              </a:ext>
            </a:extLst>
          </p:cNvPr>
          <p:cNvSpPr txBox="1"/>
          <p:nvPr/>
        </p:nvSpPr>
        <p:spPr>
          <a:xfrm>
            <a:off x="6469393" y="1683783"/>
            <a:ext cx="2065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회원이 아닌 경우</a:t>
            </a:r>
          </a:p>
        </p:txBody>
      </p:sp>
      <p:pic>
        <p:nvPicPr>
          <p:cNvPr id="3" name="영상1">
            <a:hlinkClick r:id="" action="ppaction://media"/>
            <a:extLst>
              <a:ext uri="{FF2B5EF4-FFF2-40B4-BE49-F238E27FC236}">
                <a16:creationId xmlns:a16="http://schemas.microsoft.com/office/drawing/2014/main" id="{7A5A857E-0831-4197-A85A-ADD9F3A0B1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29" end="2785"/>
                </p14:media>
              </p:ext>
            </p:extLst>
          </p:nvPr>
        </p:nvPicPr>
        <p:blipFill rotWithShape="1">
          <a:blip r:embed="rId5"/>
          <a:srcRect l="20219" t="17410" r="14080" b="4109"/>
          <a:stretch/>
        </p:blipFill>
        <p:spPr>
          <a:xfrm>
            <a:off x="215179" y="2543175"/>
            <a:ext cx="5669452" cy="3731468"/>
          </a:xfrm>
          <a:prstGeom prst="rect">
            <a:avLst/>
          </a:prstGeom>
        </p:spPr>
      </p:pic>
      <p:pic>
        <p:nvPicPr>
          <p:cNvPr id="4" name="영상2">
            <a:hlinkClick r:id="" action="ppaction://media"/>
            <a:extLst>
              <a:ext uri="{FF2B5EF4-FFF2-40B4-BE49-F238E27FC236}">
                <a16:creationId xmlns:a16="http://schemas.microsoft.com/office/drawing/2014/main" id="{47D8189C-5335-4D9B-9A40-869832E844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962" end="9190"/>
                </p14:media>
              </p:ext>
            </p:extLst>
          </p:nvPr>
        </p:nvPicPr>
        <p:blipFill rotWithShape="1">
          <a:blip r:embed="rId6"/>
          <a:srcRect l="19291" t="11440" r="13863" b="4555"/>
          <a:stretch/>
        </p:blipFill>
        <p:spPr>
          <a:xfrm>
            <a:off x="6088245" y="2327612"/>
            <a:ext cx="5888576" cy="41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D0A566-FF80-4E11-88E7-CE95C1A9DD30}"/>
              </a:ext>
            </a:extLst>
          </p:cNvPr>
          <p:cNvSpPr/>
          <p:nvPr/>
        </p:nvSpPr>
        <p:spPr>
          <a:xfrm>
            <a:off x="1082510" y="1197411"/>
            <a:ext cx="10026979" cy="2853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38FD-C60B-47A5-9700-A3C7808D0F18}"/>
              </a:ext>
            </a:extLst>
          </p:cNvPr>
          <p:cNvSpPr txBox="1"/>
          <p:nvPr/>
        </p:nvSpPr>
        <p:spPr>
          <a:xfrm>
            <a:off x="720000" y="101148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A944D-3161-47FF-BB79-301808D19E24}"/>
              </a:ext>
            </a:extLst>
          </p:cNvPr>
          <p:cNvSpPr txBox="1"/>
          <p:nvPr/>
        </p:nvSpPr>
        <p:spPr>
          <a:xfrm>
            <a:off x="3114197" y="1421884"/>
            <a:ext cx="598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도서 추천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CB291-299E-4604-8F63-B1190FA026DD}"/>
              </a:ext>
            </a:extLst>
          </p:cNvPr>
          <p:cNvSpPr txBox="1"/>
          <p:nvPr/>
        </p:nvSpPr>
        <p:spPr>
          <a:xfrm>
            <a:off x="1584339" y="2750112"/>
            <a:ext cx="3701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판매량 기반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베스트 셀러 위주 도서 추천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CA31B-4ECE-4AA4-9D5D-1D5B5DCC2F81}"/>
              </a:ext>
            </a:extLst>
          </p:cNvPr>
          <p:cNvSpPr txBox="1"/>
          <p:nvPr/>
        </p:nvSpPr>
        <p:spPr>
          <a:xfrm>
            <a:off x="7139057" y="2835444"/>
            <a:ext cx="3531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카테고리를 이용할 수 있지만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좁은 선택의 폭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CA8BDF2-EB26-4634-9119-AB65C10975ED}"/>
              </a:ext>
            </a:extLst>
          </p:cNvPr>
          <p:cNvSpPr/>
          <p:nvPr/>
        </p:nvSpPr>
        <p:spPr>
          <a:xfrm rot="1812086">
            <a:off x="4060748" y="1992487"/>
            <a:ext cx="454753" cy="554376"/>
          </a:xfrm>
          <a:prstGeom prst="downArrow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0F86D89-4E19-44A6-9874-2C96C788823F}"/>
              </a:ext>
            </a:extLst>
          </p:cNvPr>
          <p:cNvSpPr/>
          <p:nvPr/>
        </p:nvSpPr>
        <p:spPr>
          <a:xfrm>
            <a:off x="5649141" y="3679609"/>
            <a:ext cx="871482" cy="923329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770876D-A009-4E68-81B2-DB09893DF5E5}"/>
              </a:ext>
            </a:extLst>
          </p:cNvPr>
          <p:cNvSpPr/>
          <p:nvPr/>
        </p:nvSpPr>
        <p:spPr>
          <a:xfrm rot="19432641">
            <a:off x="7831504" y="1917435"/>
            <a:ext cx="454753" cy="554376"/>
          </a:xfrm>
          <a:prstGeom prst="downArrow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C25E69A4-FE49-48D1-87C7-B82B447DAD26}"/>
              </a:ext>
            </a:extLst>
          </p:cNvPr>
          <p:cNvGrpSpPr/>
          <p:nvPr/>
        </p:nvGrpSpPr>
        <p:grpSpPr>
          <a:xfrm>
            <a:off x="5589317" y="2334955"/>
            <a:ext cx="1076918" cy="956591"/>
            <a:chOff x="2483245" y="2908815"/>
            <a:chExt cx="1282351" cy="1139070"/>
          </a:xfrm>
        </p:grpSpPr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AC1D5449-38E6-42AC-82D2-CA325D2C2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3245" y="2908815"/>
              <a:ext cx="1282351" cy="113907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233DC45-EA69-48FD-8661-AD64D25D1B67}"/>
              </a:ext>
            </a:extLst>
          </p:cNvPr>
          <p:cNvSpPr txBox="1"/>
          <p:nvPr/>
        </p:nvSpPr>
        <p:spPr>
          <a:xfrm>
            <a:off x="3355508" y="4893744"/>
            <a:ext cx="5981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더 세분화 된 개인의 상황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관심사 기반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 가능한 추천 시스템 구현</a:t>
            </a:r>
          </a:p>
        </p:txBody>
      </p:sp>
      <p:pic>
        <p:nvPicPr>
          <p:cNvPr id="11" name="그림 10" descr="옅은이(가) 표시된 사진&#10;&#10;자동 생성된 설명">
            <a:extLst>
              <a:ext uri="{FF2B5EF4-FFF2-40B4-BE49-F238E27FC236}">
                <a16:creationId xmlns:a16="http://schemas.microsoft.com/office/drawing/2014/main" id="{2DFFC39B-AA1A-4419-A4BB-C8DE912780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921" y="4952248"/>
            <a:ext cx="553920" cy="5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C40AD5-898F-439E-B6D9-934D6D565CD5}"/>
              </a:ext>
            </a:extLst>
          </p:cNvPr>
          <p:cNvSpPr/>
          <p:nvPr/>
        </p:nvSpPr>
        <p:spPr>
          <a:xfrm rot="5400000">
            <a:off x="566799" y="1143133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5F4889-7F31-4D75-AADD-413BCAC69911}"/>
              </a:ext>
            </a:extLst>
          </p:cNvPr>
          <p:cNvSpPr txBox="1"/>
          <p:nvPr/>
        </p:nvSpPr>
        <p:spPr>
          <a:xfrm>
            <a:off x="1093393" y="1142598"/>
            <a:ext cx="2065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회원인 경우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13D2E03-0C32-4227-B449-9099788B9D48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28334-8251-49F4-A0F4-88112F56DD85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BC54B6-918C-45DF-B03E-DF85B885C1DC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BBD7C-6B75-489D-B14F-E7DBE2E45927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3.5</a:t>
            </a:r>
            <a:endParaRPr lang="ko-KR" altLang="en-US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D1A64F-BE09-4B8F-AAAD-C0C083AA7A55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E338880-97EE-4B5E-BAD1-151A769295FB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9C8A799-3AD7-4AB4-9631-A518CC24C13A}"/>
              </a:ext>
            </a:extLst>
          </p:cNvPr>
          <p:cNvSpPr/>
          <p:nvPr/>
        </p:nvSpPr>
        <p:spPr>
          <a:xfrm rot="5400000">
            <a:off x="6180924" y="1143133"/>
            <a:ext cx="584775" cy="278374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7065DF-CB6C-4303-BF3A-B9C2FB009C6C}"/>
              </a:ext>
            </a:extLst>
          </p:cNvPr>
          <p:cNvSpPr txBox="1"/>
          <p:nvPr/>
        </p:nvSpPr>
        <p:spPr>
          <a:xfrm>
            <a:off x="6707518" y="1142598"/>
            <a:ext cx="2065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회원이 아닌 경우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D614F2-29A0-4ED7-83D6-E4F7878F58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4" y="1718397"/>
            <a:ext cx="4622169" cy="2027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5A0C76-9807-4EDE-9F03-B3817FC382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9420"/>
            <a:ext cx="4918669" cy="29262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ECB143-3DCB-4EEA-A599-DB277A739E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8" y="1669421"/>
            <a:ext cx="5491422" cy="20273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FEC9D2-A129-4EFF-8638-0D11FD336F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8" y="3885021"/>
            <a:ext cx="4681797" cy="28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9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6C8570-8F9C-45C5-9449-01ECCDB773E3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rgbClr val="E68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022B4-5897-4C10-8A48-287C8DAA21E3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35C7A-CD52-4FEA-B335-6EF4E7E7B756}"/>
              </a:ext>
            </a:extLst>
          </p:cNvPr>
          <p:cNvSpPr txBox="1"/>
          <p:nvPr/>
        </p:nvSpPr>
        <p:spPr>
          <a:xfrm>
            <a:off x="454256" y="3256855"/>
            <a:ext cx="4123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</a:t>
            </a:r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기대 효과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4.1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56CE25-10EB-45F9-A7A4-5E9AE394F70F}"/>
              </a:ext>
            </a:extLst>
          </p:cNvPr>
          <p:cNvSpPr/>
          <p:nvPr/>
        </p:nvSpPr>
        <p:spPr>
          <a:xfrm>
            <a:off x="1174121" y="1401369"/>
            <a:ext cx="9655555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5E4E7-587A-43A7-9DC3-1F7CC7F19012}"/>
              </a:ext>
            </a:extLst>
          </p:cNvPr>
          <p:cNvSpPr txBox="1"/>
          <p:nvPr/>
        </p:nvSpPr>
        <p:spPr>
          <a:xfrm>
            <a:off x="1949803" y="1817602"/>
            <a:ext cx="8292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판매량 및 카테고리에서 나아가 개인의 선호 장르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관심사에 따른 추천으로 개인에 맞는 다양한 도서를 추천해 준다는 것이 특징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55D56C-B91A-4E90-BB3D-D7F4450DA2A4}"/>
              </a:ext>
            </a:extLst>
          </p:cNvPr>
          <p:cNvSpPr/>
          <p:nvPr/>
        </p:nvSpPr>
        <p:spPr>
          <a:xfrm>
            <a:off x="1174121" y="3056389"/>
            <a:ext cx="9655555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67920-0713-461D-B7CB-D17604DDA367}"/>
              </a:ext>
            </a:extLst>
          </p:cNvPr>
          <p:cNvSpPr txBox="1"/>
          <p:nvPr/>
        </p:nvSpPr>
        <p:spPr>
          <a:xfrm>
            <a:off x="1949802" y="3338917"/>
            <a:ext cx="8292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대다수 추천 시스템의 경우 판매량이 높은 도서를 대상으로 추천 도서의 다양성에 한계를 가지는 점을 보완하기 위해 판매량 및 평균평점이 반영된 상위 추천 도서와 유사한 특성을 지닌 도서를 추가적으로 추천해 준다는 차별성을 가짐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0B3CA9-A63F-4853-9048-677A71B2C60B}"/>
              </a:ext>
            </a:extLst>
          </p:cNvPr>
          <p:cNvSpPr/>
          <p:nvPr/>
        </p:nvSpPr>
        <p:spPr>
          <a:xfrm>
            <a:off x="1174121" y="4697194"/>
            <a:ext cx="9655555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B5D6F-D065-4AE8-9971-E3ADE41BE886}"/>
              </a:ext>
            </a:extLst>
          </p:cNvPr>
          <p:cNvSpPr txBox="1"/>
          <p:nvPr/>
        </p:nvSpPr>
        <p:spPr>
          <a:xfrm>
            <a:off x="1949801" y="4981849"/>
            <a:ext cx="8292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추후 도서 구매 이력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연령 등 다양한 고객 데이터를 활용하여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유사한 성향을 가진 고객이 경험하지 못한 도서를 추천하는 서비스를 제공할 수 있도록 한다면 도서 시장에서 가치 창출을 할 수 있을 것으로 기대함</a:t>
            </a:r>
          </a:p>
        </p:txBody>
      </p:sp>
    </p:spTree>
    <p:extLst>
      <p:ext uri="{BB962C8B-B14F-4D97-AF65-F5344CB8AC3E}">
        <p14:creationId xmlns:p14="http://schemas.microsoft.com/office/powerpoint/2010/main" val="16019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>
            <a:cxnSpLocks/>
          </p:cNvCxnSpPr>
          <p:nvPr/>
        </p:nvCxnSpPr>
        <p:spPr>
          <a:xfrm>
            <a:off x="720000" y="743564"/>
            <a:ext cx="3025064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311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후속 프로젝트 제안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4.2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0B3B3D-A436-4E2F-AA5B-3FCABC7F185B}"/>
              </a:ext>
            </a:extLst>
          </p:cNvPr>
          <p:cNvSpPr/>
          <p:nvPr/>
        </p:nvSpPr>
        <p:spPr>
          <a:xfrm>
            <a:off x="1670789" y="1195916"/>
            <a:ext cx="8630284" cy="1151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5A0999-7AF7-48E1-8F35-BC614787216A}"/>
              </a:ext>
            </a:extLst>
          </p:cNvPr>
          <p:cNvSpPr/>
          <p:nvPr/>
        </p:nvSpPr>
        <p:spPr>
          <a:xfrm>
            <a:off x="1687386" y="2492179"/>
            <a:ext cx="8621982" cy="1150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165EC5-82D6-4552-AC51-E5177081E260}"/>
              </a:ext>
            </a:extLst>
          </p:cNvPr>
          <p:cNvSpPr/>
          <p:nvPr/>
        </p:nvSpPr>
        <p:spPr>
          <a:xfrm>
            <a:off x="1687386" y="5102539"/>
            <a:ext cx="8613687" cy="1150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13CB0F-DE78-4007-A447-55F02873511D}"/>
              </a:ext>
            </a:extLst>
          </p:cNvPr>
          <p:cNvSpPr/>
          <p:nvPr/>
        </p:nvSpPr>
        <p:spPr>
          <a:xfrm>
            <a:off x="1679091" y="1195916"/>
            <a:ext cx="1567859" cy="1151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50E18A-BFDA-408D-A69B-747A70DA40DE}"/>
              </a:ext>
            </a:extLst>
          </p:cNvPr>
          <p:cNvSpPr/>
          <p:nvPr/>
        </p:nvSpPr>
        <p:spPr>
          <a:xfrm>
            <a:off x="1679086" y="2492179"/>
            <a:ext cx="1563473" cy="11500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9A4AA5-C1E8-4382-BEE5-44FA9004B66E}"/>
              </a:ext>
            </a:extLst>
          </p:cNvPr>
          <p:cNvSpPr/>
          <p:nvPr/>
        </p:nvSpPr>
        <p:spPr>
          <a:xfrm>
            <a:off x="1670792" y="5102538"/>
            <a:ext cx="1561969" cy="11500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A31477-9FCA-4AA0-A6F0-6D08163DA7AE}"/>
              </a:ext>
            </a:extLst>
          </p:cNvPr>
          <p:cNvSpPr txBox="1"/>
          <p:nvPr/>
        </p:nvSpPr>
        <p:spPr>
          <a:xfrm>
            <a:off x="1670787" y="1465924"/>
            <a:ext cx="156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 데이터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41FC6-27A8-4F45-8958-4D54C983B286}"/>
              </a:ext>
            </a:extLst>
          </p:cNvPr>
          <p:cNvSpPr txBox="1"/>
          <p:nvPr/>
        </p:nvSpPr>
        <p:spPr>
          <a:xfrm>
            <a:off x="3421689" y="1509454"/>
            <a:ext cx="6660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서점 고객의 성별 및 연령대 분포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구매 이력 데이터 등 좀더 다양한 고객 데이터를 활용한 협업 필터링 기법을 사용할 것을 제안함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84E12-3924-4F2C-818C-A45AC63999FA}"/>
              </a:ext>
            </a:extLst>
          </p:cNvPr>
          <p:cNvSpPr txBox="1"/>
          <p:nvPr/>
        </p:nvSpPr>
        <p:spPr>
          <a:xfrm>
            <a:off x="3417753" y="2700924"/>
            <a:ext cx="6664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장르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감성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관심사의 키워드를 선정함에 있어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 존재하는 세부 도서 카테고리에 기반하여 개발자 개개인의 의견을 수렴한 점에 있어 주관이 개입되는 한계점이 존재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정량적인 지표를 사용을 위해 토픽 모델링 기법 등을 활용할 것을 제안함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8C53E-6E9B-4249-9BF0-C57813839D7C}"/>
              </a:ext>
            </a:extLst>
          </p:cNvPr>
          <p:cNvSpPr txBox="1"/>
          <p:nvPr/>
        </p:nvSpPr>
        <p:spPr>
          <a:xfrm>
            <a:off x="1619120" y="5391233"/>
            <a:ext cx="164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추천 시스템의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가능성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ECD344-7B16-44CC-8725-85C2A559363D}"/>
              </a:ext>
            </a:extLst>
          </p:cNvPr>
          <p:cNvSpPr txBox="1"/>
          <p:nvPr/>
        </p:nvSpPr>
        <p:spPr>
          <a:xfrm>
            <a:off x="3485731" y="5390554"/>
            <a:ext cx="6596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위와 같이 보완된 시스템을 실질적으로 구현하고 나아가 이에 대한 만족도를 평가함으로써 독자 맞춤형 도서 추천 시스템의 가능성을 살펴볼 것을 제안함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5F4941-6182-4575-A8A0-1FA762B0CA3E}"/>
              </a:ext>
            </a:extLst>
          </p:cNvPr>
          <p:cNvSpPr txBox="1"/>
          <p:nvPr/>
        </p:nvSpPr>
        <p:spPr>
          <a:xfrm>
            <a:off x="1679082" y="2758830"/>
            <a:ext cx="1557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토픽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모델링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8845CF-948B-4D35-B875-93D527A9A27F}"/>
              </a:ext>
            </a:extLst>
          </p:cNvPr>
          <p:cNvSpPr/>
          <p:nvPr/>
        </p:nvSpPr>
        <p:spPr>
          <a:xfrm>
            <a:off x="1695691" y="3789756"/>
            <a:ext cx="8621982" cy="1150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3E4F0-226E-4304-B9D6-7723E3B92F66}"/>
              </a:ext>
            </a:extLst>
          </p:cNvPr>
          <p:cNvSpPr/>
          <p:nvPr/>
        </p:nvSpPr>
        <p:spPr>
          <a:xfrm>
            <a:off x="1687391" y="3789756"/>
            <a:ext cx="1563473" cy="11500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EAE74-8DF9-4381-99F2-B5ECF8267F9D}"/>
              </a:ext>
            </a:extLst>
          </p:cNvPr>
          <p:cNvSpPr txBox="1"/>
          <p:nvPr/>
        </p:nvSpPr>
        <p:spPr>
          <a:xfrm>
            <a:off x="1679082" y="4041617"/>
            <a:ext cx="1557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감성분석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EDB2A6-51A0-4500-986F-C4A11826BAB4}"/>
              </a:ext>
            </a:extLst>
          </p:cNvPr>
          <p:cNvSpPr txBox="1"/>
          <p:nvPr/>
        </p:nvSpPr>
        <p:spPr>
          <a:xfrm>
            <a:off x="3453862" y="4117820"/>
            <a:ext cx="6628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활용한 도서 리뷰에 대한 감성분석을 진행하여 감성분석 레이블을 협업 필터링의 새로운 속성으로 추가하여 분석할 것을 제안함</a:t>
            </a:r>
          </a:p>
        </p:txBody>
      </p:sp>
    </p:spTree>
    <p:extLst>
      <p:ext uri="{BB962C8B-B14F-4D97-AF65-F5344CB8AC3E}">
        <p14:creationId xmlns:p14="http://schemas.microsoft.com/office/powerpoint/2010/main" val="2394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6C8570-8F9C-45C5-9449-01ECCDB773E3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rgbClr val="AF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35C7A-CD52-4FEA-B335-6EF4E7E7B756}"/>
              </a:ext>
            </a:extLst>
          </p:cNvPr>
          <p:cNvSpPr txBox="1"/>
          <p:nvPr/>
        </p:nvSpPr>
        <p:spPr>
          <a:xfrm>
            <a:off x="454256" y="3256855"/>
            <a:ext cx="3459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 및 느낀 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9EA10F-9D0F-41D7-BE07-5B42D5B37F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6856" y="0"/>
            <a:ext cx="6096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08CEA8-A661-428B-B64E-B88834AE1521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9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57CC765-6B1C-4B11-B255-0D5E400F34A8}"/>
              </a:ext>
            </a:extLst>
          </p:cNvPr>
          <p:cNvSpPr/>
          <p:nvPr/>
        </p:nvSpPr>
        <p:spPr>
          <a:xfrm>
            <a:off x="967629" y="260952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평소 관심있었던 추천시스템을 공부해보고 프로그램까지 구현하는 과정은 매우 </a:t>
            </a:r>
            <a:r>
              <a:rPr lang="ko-KR" altLang="en-US" sz="1200" dirty="0" err="1">
                <a:solidFill>
                  <a:schemeClr val="tx1"/>
                </a:solidFill>
              </a:rPr>
              <a:t>의미있고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재미있었다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프로젝트 과정에서 발생하는 문제나 오류들을 하나하나 해결하는 과정이 재미가 있었고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문제 해결 능력을 키울 수 있었던 프로젝트였다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다음 프로젝트 때는 또 다른 방법으로 구현을 </a:t>
            </a:r>
            <a:r>
              <a:rPr lang="ko-KR" altLang="en-US" sz="1200" dirty="0" err="1">
                <a:solidFill>
                  <a:schemeClr val="tx1"/>
                </a:solidFill>
              </a:rPr>
              <a:t>해볼것이다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팀원들과 함께 고민하며 결정하고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선택한 과정들이 모인 결과물이고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함께라서</a:t>
            </a:r>
            <a:r>
              <a:rPr lang="ko-KR" altLang="en-US" sz="1200" dirty="0">
                <a:solidFill>
                  <a:schemeClr val="tx1"/>
                </a:solidFill>
              </a:rPr>
              <a:t> 가능한 프로젝트였다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F690CB-DB0B-467A-ADC6-57FF13F91674}"/>
              </a:ext>
            </a:extLst>
          </p:cNvPr>
          <p:cNvSpPr/>
          <p:nvPr/>
        </p:nvSpPr>
        <p:spPr>
          <a:xfrm>
            <a:off x="7117195" y="260952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관심 있었던 분야에 대해 다같이 공부하고 결과물을 만들어가면서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과정 하나하나 해 </a:t>
            </a:r>
            <a:r>
              <a:rPr lang="ko-KR" altLang="en-US" sz="1200" dirty="0" err="1">
                <a:solidFill>
                  <a:schemeClr val="tx1"/>
                </a:solidFill>
              </a:rPr>
              <a:t>나갈때마다</a:t>
            </a:r>
            <a:r>
              <a:rPr lang="ko-KR" altLang="en-US" sz="1200" dirty="0">
                <a:solidFill>
                  <a:schemeClr val="tx1"/>
                </a:solidFill>
              </a:rPr>
              <a:t> 고려해야할 것들이 매우 많았지만 그만큼 </a:t>
            </a:r>
            <a:r>
              <a:rPr lang="ko-KR" altLang="en-US" sz="1200" dirty="0" err="1">
                <a:solidFill>
                  <a:schemeClr val="tx1"/>
                </a:solidFill>
              </a:rPr>
              <a:t>얻은것도</a:t>
            </a:r>
            <a:r>
              <a:rPr lang="ko-KR" altLang="en-US" sz="1200" dirty="0">
                <a:solidFill>
                  <a:schemeClr val="tx1"/>
                </a:solidFill>
              </a:rPr>
              <a:t> 많고 많이 배울 수 있었던 시간이었습니다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특히 팀으로 프로젝트를 진행하면서 서로 부족한 점이 채워진다는 것을 느낄 수 있어 좋았습니다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BEEDC6-36BF-4A33-B618-463CB8EE2C60}"/>
              </a:ext>
            </a:extLst>
          </p:cNvPr>
          <p:cNvSpPr/>
          <p:nvPr/>
        </p:nvSpPr>
        <p:spPr>
          <a:xfrm>
            <a:off x="3018471" y="260952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 진행 순간 </a:t>
            </a:r>
            <a:r>
              <a:rPr lang="ko-KR" altLang="en-US" sz="1200" dirty="0" err="1">
                <a:solidFill>
                  <a:schemeClr val="tx1"/>
                </a:solidFill>
              </a:rPr>
              <a:t>순간</a:t>
            </a:r>
            <a:r>
              <a:rPr lang="ko-KR" altLang="en-US" sz="1200" dirty="0">
                <a:solidFill>
                  <a:schemeClr val="tx1"/>
                </a:solidFill>
              </a:rPr>
              <a:t> 내리는 결정들이 프로젝트 전반에 걸쳐서 큰 영향을 미친다는 것을 느끼고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매순간 내리는 결정에 다각적으로 합리적인 이유를 생각해 봐야 한다는 큰 깨달음을 얻고 </a:t>
            </a:r>
            <a:r>
              <a:rPr lang="ko-KR" altLang="en-US" sz="1200" dirty="0" err="1">
                <a:solidFill>
                  <a:schemeClr val="tx1"/>
                </a:solidFill>
              </a:rPr>
              <a:t>갑니다ㅎ</a:t>
            </a:r>
            <a:r>
              <a:rPr lang="ko-KR" altLang="en-US" sz="1200" dirty="0">
                <a:solidFill>
                  <a:schemeClr val="tx1"/>
                </a:solidFill>
              </a:rPr>
              <a:t> 좋은 팀원들과 원활하게 소통하면서 작업할 수 있어서 즐거웠던 프로젝트였습니다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6CF36F-B4E0-42B0-B161-E06402DDA29B}"/>
              </a:ext>
            </a:extLst>
          </p:cNvPr>
          <p:cNvSpPr/>
          <p:nvPr/>
        </p:nvSpPr>
        <p:spPr>
          <a:xfrm>
            <a:off x="5066968" y="260952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프로젝트를 진행하면서 대화를 통해 한걸음 </a:t>
            </a:r>
            <a:r>
              <a:rPr lang="ko-KR" altLang="en-US" sz="1200" dirty="0" err="1">
                <a:solidFill>
                  <a:schemeClr val="tx1"/>
                </a:solidFill>
              </a:rPr>
              <a:t>한걸음</a:t>
            </a:r>
            <a:r>
              <a:rPr lang="ko-KR" altLang="en-US" sz="1200" dirty="0">
                <a:solidFill>
                  <a:schemeClr val="tx1"/>
                </a:solidFill>
              </a:rPr>
              <a:t> 나아가 목표치에 도달할 수 있는 것을 느끼고 혼자였다면 </a:t>
            </a:r>
            <a:r>
              <a:rPr lang="ko-KR" altLang="en-US" sz="1200" dirty="0" err="1">
                <a:solidFill>
                  <a:schemeClr val="tx1"/>
                </a:solidFill>
              </a:rPr>
              <a:t>못했을텐데</a:t>
            </a:r>
            <a:r>
              <a:rPr lang="ko-KR" altLang="en-US" sz="1200" dirty="0">
                <a:solidFill>
                  <a:schemeClr val="tx1"/>
                </a:solidFill>
              </a:rPr>
              <a:t> 좋은 팀원들을 만나서 많이 배우고 즐거운 프로젝트였습니다 감사합니다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B88CD1-6064-4427-9FB0-437A24CBA15A}"/>
              </a:ext>
            </a:extLst>
          </p:cNvPr>
          <p:cNvSpPr/>
          <p:nvPr/>
        </p:nvSpPr>
        <p:spPr>
          <a:xfrm>
            <a:off x="9169192" y="2608551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80" dirty="0">
                <a:solidFill>
                  <a:schemeClr val="tx1"/>
                </a:solidFill>
              </a:rPr>
              <a:t>지난 프로젝트와 다르게</a:t>
            </a:r>
            <a:r>
              <a:rPr lang="en-US" altLang="ko-KR" sz="1080" dirty="0">
                <a:solidFill>
                  <a:schemeClr val="tx1"/>
                </a:solidFill>
              </a:rPr>
              <a:t>, </a:t>
            </a:r>
            <a:r>
              <a:rPr lang="ko-KR" altLang="en-US" sz="1080" dirty="0">
                <a:solidFill>
                  <a:schemeClr val="tx1"/>
                </a:solidFill>
              </a:rPr>
              <a:t>기획부터 구현까지 하나하나 구상하고 논의를 통해 결정해서 더욱 의미 있는 시간이었습니다</a:t>
            </a:r>
            <a:r>
              <a:rPr lang="en-US" altLang="ko-KR" sz="1080" dirty="0">
                <a:solidFill>
                  <a:schemeClr val="tx1"/>
                </a:solidFill>
              </a:rPr>
              <a:t>. </a:t>
            </a:r>
            <a:r>
              <a:rPr lang="ko-KR" altLang="en-US" sz="1080" dirty="0">
                <a:solidFill>
                  <a:schemeClr val="tx1"/>
                </a:solidFill>
              </a:rPr>
              <a:t>또한 </a:t>
            </a:r>
            <a:r>
              <a:rPr lang="ko-KR" altLang="en-US" sz="1080" dirty="0" err="1">
                <a:solidFill>
                  <a:schemeClr val="tx1"/>
                </a:solidFill>
              </a:rPr>
              <a:t>크롤링</a:t>
            </a:r>
            <a:r>
              <a:rPr lang="en-US" altLang="ko-KR" sz="1080" dirty="0">
                <a:solidFill>
                  <a:schemeClr val="tx1"/>
                </a:solidFill>
              </a:rPr>
              <a:t>, </a:t>
            </a:r>
            <a:r>
              <a:rPr lang="ko-KR" altLang="en-US" sz="1080" dirty="0">
                <a:solidFill>
                  <a:schemeClr val="tx1"/>
                </a:solidFill>
              </a:rPr>
              <a:t>데이터 </a:t>
            </a:r>
            <a:r>
              <a:rPr lang="ko-KR" altLang="en-US" sz="1080" dirty="0" err="1">
                <a:solidFill>
                  <a:schemeClr val="tx1"/>
                </a:solidFill>
              </a:rPr>
              <a:t>전처리</a:t>
            </a:r>
            <a:r>
              <a:rPr lang="en-US" altLang="ko-KR" sz="1080" dirty="0">
                <a:solidFill>
                  <a:schemeClr val="tx1"/>
                </a:solidFill>
              </a:rPr>
              <a:t>, </a:t>
            </a:r>
            <a:r>
              <a:rPr lang="ko-KR" altLang="en-US" sz="1080" dirty="0">
                <a:solidFill>
                  <a:schemeClr val="tx1"/>
                </a:solidFill>
              </a:rPr>
              <a:t>텍스트 분석</a:t>
            </a:r>
            <a:r>
              <a:rPr lang="en-US" altLang="ko-KR" sz="1080" dirty="0">
                <a:solidFill>
                  <a:schemeClr val="tx1"/>
                </a:solidFill>
              </a:rPr>
              <a:t>, </a:t>
            </a:r>
            <a:r>
              <a:rPr lang="ko-KR" altLang="en-US" sz="1080" dirty="0">
                <a:solidFill>
                  <a:schemeClr val="tx1"/>
                </a:solidFill>
              </a:rPr>
              <a:t>추천 시스템 등 그동안 배운 것들을 적용하며 다양한 시도를 할 수 있어 좋았습니다</a:t>
            </a:r>
            <a:r>
              <a:rPr lang="en-US" altLang="ko-KR" sz="1080" dirty="0">
                <a:solidFill>
                  <a:schemeClr val="tx1"/>
                </a:solidFill>
              </a:rPr>
              <a:t>. </a:t>
            </a:r>
            <a:r>
              <a:rPr lang="ko-KR" altLang="en-US" sz="1080" dirty="0">
                <a:solidFill>
                  <a:schemeClr val="tx1"/>
                </a:solidFill>
              </a:rPr>
              <a:t>진행 과정에서 데이터의 부족이나 이해할 수 없는 코드 오류</a:t>
            </a:r>
            <a:r>
              <a:rPr lang="en-US" altLang="ko-KR" sz="1080" dirty="0">
                <a:solidFill>
                  <a:schemeClr val="tx1"/>
                </a:solidFill>
              </a:rPr>
              <a:t>, </a:t>
            </a:r>
            <a:r>
              <a:rPr lang="ko-KR" altLang="en-US" sz="1080" dirty="0">
                <a:solidFill>
                  <a:schemeClr val="tx1"/>
                </a:solidFill>
              </a:rPr>
              <a:t>의도와는 다른 결과 등 난관들도 있었지만 다같이 머리를 모아 해결해낸 것 같아 감사하고 뿌듯했습니다</a:t>
            </a:r>
            <a:r>
              <a:rPr lang="en-US" altLang="ko-KR" sz="1080" dirty="0">
                <a:solidFill>
                  <a:schemeClr val="tx1"/>
                </a:solidFill>
              </a:rPr>
              <a:t>. </a:t>
            </a:r>
            <a:r>
              <a:rPr lang="ko-KR" altLang="en-US" sz="1080" dirty="0">
                <a:solidFill>
                  <a:schemeClr val="tx1"/>
                </a:solidFill>
              </a:rPr>
              <a:t>편안한 팀 분위기에서 좋은 팀원들과 함께 해서 더욱 시너지가 났던 것 같고</a:t>
            </a:r>
            <a:r>
              <a:rPr lang="en-US" altLang="ko-KR" sz="1080" dirty="0">
                <a:solidFill>
                  <a:schemeClr val="tx1"/>
                </a:solidFill>
              </a:rPr>
              <a:t>, </a:t>
            </a:r>
            <a:r>
              <a:rPr lang="ko-KR" altLang="en-US" sz="1080" dirty="0">
                <a:solidFill>
                  <a:schemeClr val="tx1"/>
                </a:solidFill>
              </a:rPr>
              <a:t>적극적으로 </a:t>
            </a:r>
            <a:r>
              <a:rPr lang="ko-KR" altLang="en-US" sz="1080" dirty="0" err="1">
                <a:solidFill>
                  <a:schemeClr val="tx1"/>
                </a:solidFill>
              </a:rPr>
              <a:t>이끌어주신</a:t>
            </a:r>
            <a:r>
              <a:rPr lang="ko-KR" altLang="en-US" sz="1080" dirty="0">
                <a:solidFill>
                  <a:schemeClr val="tx1"/>
                </a:solidFill>
              </a:rPr>
              <a:t> 팀장님과</a:t>
            </a:r>
            <a:r>
              <a:rPr lang="en-US" altLang="ko-KR" sz="1080" dirty="0">
                <a:solidFill>
                  <a:schemeClr val="tx1"/>
                </a:solidFill>
              </a:rPr>
              <a:t>, </a:t>
            </a:r>
            <a:r>
              <a:rPr lang="ko-KR" altLang="en-US" sz="1080" dirty="0">
                <a:solidFill>
                  <a:schemeClr val="tx1"/>
                </a:solidFill>
              </a:rPr>
              <a:t>열심히 함께 해준 팀원분들 모두에게 감사합니다</a:t>
            </a:r>
            <a:r>
              <a:rPr lang="en-US" altLang="ko-KR" sz="1080" dirty="0">
                <a:solidFill>
                  <a:schemeClr val="tx1"/>
                </a:solidFill>
              </a:rPr>
              <a:t>.</a:t>
            </a:r>
            <a:endParaRPr lang="ko-KR" altLang="en-US" sz="1080" dirty="0">
              <a:solidFill>
                <a:schemeClr val="tx1"/>
              </a:solidFill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003029AB-5B2C-49E8-851B-51F99EB7631F}"/>
              </a:ext>
            </a:extLst>
          </p:cNvPr>
          <p:cNvSpPr/>
          <p:nvPr/>
        </p:nvSpPr>
        <p:spPr>
          <a:xfrm rot="10800000">
            <a:off x="1438345" y="1510322"/>
            <a:ext cx="1098229" cy="1098229"/>
          </a:xfrm>
          <a:prstGeom prst="arc">
            <a:avLst>
              <a:gd name="adj1" fmla="val 10727809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31E06A95-9337-4CDC-9F87-98C007BB6E51}"/>
              </a:ext>
            </a:extLst>
          </p:cNvPr>
          <p:cNvSpPr/>
          <p:nvPr/>
        </p:nvSpPr>
        <p:spPr>
          <a:xfrm rot="5400000">
            <a:off x="1446487" y="1509346"/>
            <a:ext cx="1098229" cy="1098229"/>
          </a:xfrm>
          <a:prstGeom prst="arc">
            <a:avLst>
              <a:gd name="adj1" fmla="val 5320067"/>
              <a:gd name="adj2" fmla="val 16247466"/>
            </a:avLst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E10C43F9-AD55-4E9F-AB41-78AA193853AC}"/>
              </a:ext>
            </a:extLst>
          </p:cNvPr>
          <p:cNvSpPr/>
          <p:nvPr/>
        </p:nvSpPr>
        <p:spPr>
          <a:xfrm rot="10800000">
            <a:off x="3499118" y="1509346"/>
            <a:ext cx="1098229" cy="1098229"/>
          </a:xfrm>
          <a:prstGeom prst="arc">
            <a:avLst>
              <a:gd name="adj1" fmla="val 10727809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6EA4381A-E3FE-46D2-A024-1E0114B6534A}"/>
              </a:ext>
            </a:extLst>
          </p:cNvPr>
          <p:cNvSpPr/>
          <p:nvPr/>
        </p:nvSpPr>
        <p:spPr>
          <a:xfrm rot="5400000">
            <a:off x="3507260" y="1508370"/>
            <a:ext cx="1098229" cy="1098229"/>
          </a:xfrm>
          <a:prstGeom prst="arc">
            <a:avLst>
              <a:gd name="adj1" fmla="val 5320067"/>
              <a:gd name="adj2" fmla="val 16247466"/>
            </a:avLst>
          </a:prstGeom>
          <a:ln w="254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B2852D26-7415-43AF-A18E-24633C7F51C2}"/>
              </a:ext>
            </a:extLst>
          </p:cNvPr>
          <p:cNvSpPr/>
          <p:nvPr/>
        </p:nvSpPr>
        <p:spPr>
          <a:xfrm rot="10800000">
            <a:off x="5567527" y="1458621"/>
            <a:ext cx="1098229" cy="1098229"/>
          </a:xfrm>
          <a:prstGeom prst="arc">
            <a:avLst>
              <a:gd name="adj1" fmla="val 10727809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5FBE1212-4E21-47E8-A88A-26FE1F520562}"/>
              </a:ext>
            </a:extLst>
          </p:cNvPr>
          <p:cNvSpPr/>
          <p:nvPr/>
        </p:nvSpPr>
        <p:spPr>
          <a:xfrm rot="5400000">
            <a:off x="5575669" y="1457645"/>
            <a:ext cx="1098229" cy="1098229"/>
          </a:xfrm>
          <a:prstGeom prst="arc">
            <a:avLst>
              <a:gd name="adj1" fmla="val 5320067"/>
              <a:gd name="adj2" fmla="val 16247466"/>
            </a:avLst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15FC1EDD-C04F-4706-8023-8FFB2936EAF6}"/>
              </a:ext>
            </a:extLst>
          </p:cNvPr>
          <p:cNvSpPr/>
          <p:nvPr/>
        </p:nvSpPr>
        <p:spPr>
          <a:xfrm rot="10800000">
            <a:off x="7642734" y="1458621"/>
            <a:ext cx="1098229" cy="1098229"/>
          </a:xfrm>
          <a:prstGeom prst="arc">
            <a:avLst>
              <a:gd name="adj1" fmla="val 10727809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9981206D-0225-45F9-84D4-546AF78C17DB}"/>
              </a:ext>
            </a:extLst>
          </p:cNvPr>
          <p:cNvSpPr/>
          <p:nvPr/>
        </p:nvSpPr>
        <p:spPr>
          <a:xfrm rot="5400000">
            <a:off x="7650876" y="1457645"/>
            <a:ext cx="1098229" cy="1098229"/>
          </a:xfrm>
          <a:prstGeom prst="arc">
            <a:avLst>
              <a:gd name="adj1" fmla="val 5320067"/>
              <a:gd name="adj2" fmla="val 16247466"/>
            </a:avLst>
          </a:prstGeom>
          <a:ln w="254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587AE940-344E-46B6-95B2-BEE136CF306D}"/>
              </a:ext>
            </a:extLst>
          </p:cNvPr>
          <p:cNvSpPr/>
          <p:nvPr/>
        </p:nvSpPr>
        <p:spPr>
          <a:xfrm rot="10800000">
            <a:off x="9634759" y="1508370"/>
            <a:ext cx="1098229" cy="1098229"/>
          </a:xfrm>
          <a:prstGeom prst="arc">
            <a:avLst>
              <a:gd name="adj1" fmla="val 10727809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F532933D-BC5D-4B9E-8E29-B1CE4056E38A}"/>
              </a:ext>
            </a:extLst>
          </p:cNvPr>
          <p:cNvSpPr/>
          <p:nvPr/>
        </p:nvSpPr>
        <p:spPr>
          <a:xfrm rot="5400000">
            <a:off x="9642901" y="1507394"/>
            <a:ext cx="1098229" cy="1098229"/>
          </a:xfrm>
          <a:prstGeom prst="arc">
            <a:avLst>
              <a:gd name="adj1" fmla="val 5320067"/>
              <a:gd name="adj2" fmla="val 16247466"/>
            </a:avLst>
          </a:prstGeom>
          <a:ln w="254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0CFF8F-DD7C-47DA-B80D-DBD63F820889}"/>
              </a:ext>
            </a:extLst>
          </p:cNvPr>
          <p:cNvSpPr txBox="1"/>
          <p:nvPr/>
        </p:nvSpPr>
        <p:spPr>
          <a:xfrm>
            <a:off x="1672436" y="19180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40474D"/>
                </a:solidFill>
              </a:rPr>
              <a:t>김홍비</a:t>
            </a:r>
            <a:endParaRPr lang="ko-KR" altLang="en-US" sz="1200" b="1" dirty="0">
              <a:solidFill>
                <a:srgbClr val="40474D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EF9BB4-F3BE-415D-8EF9-2506ED667D86}"/>
              </a:ext>
            </a:extLst>
          </p:cNvPr>
          <p:cNvSpPr txBox="1"/>
          <p:nvPr/>
        </p:nvSpPr>
        <p:spPr>
          <a:xfrm>
            <a:off x="5793475" y="186825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40474D"/>
                </a:solidFill>
              </a:rPr>
              <a:t>양동욱</a:t>
            </a:r>
            <a:endParaRPr lang="ko-KR" altLang="en-US" sz="1200" b="1" dirty="0">
              <a:solidFill>
                <a:srgbClr val="40474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47DF9-8D5B-4D35-BA44-7BADB0CECEF6}"/>
              </a:ext>
            </a:extLst>
          </p:cNvPr>
          <p:cNvSpPr txBox="1"/>
          <p:nvPr/>
        </p:nvSpPr>
        <p:spPr>
          <a:xfrm>
            <a:off x="7868683" y="188946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0474D"/>
                </a:solidFill>
              </a:rPr>
              <a:t>이시내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E34B4A-8F19-4AD4-9517-4324728EDD70}"/>
              </a:ext>
            </a:extLst>
          </p:cNvPr>
          <p:cNvSpPr txBox="1"/>
          <p:nvPr/>
        </p:nvSpPr>
        <p:spPr>
          <a:xfrm>
            <a:off x="9855322" y="191800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0474D"/>
                </a:solidFill>
              </a:rPr>
              <a:t>조혜원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DD7E3C-3C5C-4251-8AA9-59A3F5DC8131}"/>
              </a:ext>
            </a:extLst>
          </p:cNvPr>
          <p:cNvSpPr txBox="1"/>
          <p:nvPr/>
        </p:nvSpPr>
        <p:spPr>
          <a:xfrm>
            <a:off x="3743256" y="188946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40474D"/>
                </a:solidFill>
              </a:rPr>
              <a:t>양수지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후기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72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29FBB-E63C-46A1-8A4D-199708E93A8B}"/>
              </a:ext>
            </a:extLst>
          </p:cNvPr>
          <p:cNvSpPr txBox="1"/>
          <p:nvPr/>
        </p:nvSpPr>
        <p:spPr>
          <a:xfrm>
            <a:off x="4932860" y="3136612"/>
            <a:ext cx="23262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Q&amp;A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1.1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38FD-C60B-47A5-9700-A3C7808D0F18}"/>
              </a:ext>
            </a:extLst>
          </p:cNvPr>
          <p:cNvSpPr txBox="1"/>
          <p:nvPr/>
        </p:nvSpPr>
        <p:spPr>
          <a:xfrm>
            <a:off x="720000" y="101148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A944D-3161-47FF-BB79-301808D19E24}"/>
              </a:ext>
            </a:extLst>
          </p:cNvPr>
          <p:cNvSpPr txBox="1"/>
          <p:nvPr/>
        </p:nvSpPr>
        <p:spPr>
          <a:xfrm>
            <a:off x="263632" y="2301581"/>
            <a:ext cx="59880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알라딘 </a:t>
            </a:r>
            <a:r>
              <a:rPr lang="en-US" altLang="ko-KR" sz="23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OpenAPI</a:t>
            </a:r>
            <a:r>
              <a:rPr lang="en-US" altLang="ko-KR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YES24 </a:t>
            </a:r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r>
              <a:rPr lang="en-US" altLang="ko-KR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데이터를 </a:t>
            </a:r>
            <a:endParaRPr lang="en-US" altLang="ko-KR" sz="23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활용한</a:t>
            </a:r>
            <a:r>
              <a:rPr lang="en-US" altLang="ko-KR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독자 맞춤형</a:t>
            </a:r>
            <a:r>
              <a:rPr lang="en-US" altLang="ko-KR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 추천 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73B195-A41B-4367-BCC5-8A9AC729E158}"/>
              </a:ext>
            </a:extLst>
          </p:cNvPr>
          <p:cNvGrpSpPr/>
          <p:nvPr/>
        </p:nvGrpSpPr>
        <p:grpSpPr>
          <a:xfrm>
            <a:off x="6480976" y="1658961"/>
            <a:ext cx="4332158" cy="4083254"/>
            <a:chOff x="5909476" y="2044316"/>
            <a:chExt cx="4332158" cy="408325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E736A99-E731-4CA3-8675-2B299A21F054}"/>
                </a:ext>
              </a:extLst>
            </p:cNvPr>
            <p:cNvSpPr/>
            <p:nvPr/>
          </p:nvSpPr>
          <p:spPr>
            <a:xfrm>
              <a:off x="7817620" y="3703556"/>
              <a:ext cx="2424014" cy="2424014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993E17E-7D57-4B8E-9EB1-FF100EFDE3E5}"/>
                </a:ext>
              </a:extLst>
            </p:cNvPr>
            <p:cNvSpPr/>
            <p:nvPr/>
          </p:nvSpPr>
          <p:spPr>
            <a:xfrm>
              <a:off x="5909476" y="3703556"/>
              <a:ext cx="2424014" cy="242401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3C31A9A-E40E-4699-9770-1C66C1084C6F}"/>
                </a:ext>
              </a:extLst>
            </p:cNvPr>
            <p:cNvSpPr/>
            <p:nvPr/>
          </p:nvSpPr>
          <p:spPr>
            <a:xfrm>
              <a:off x="6868861" y="2044316"/>
              <a:ext cx="2424014" cy="2424014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3341D3-CD19-4235-9A72-C4FE7BACAB19}"/>
                </a:ext>
              </a:extLst>
            </p:cNvPr>
            <p:cNvSpPr txBox="1"/>
            <p:nvPr/>
          </p:nvSpPr>
          <p:spPr>
            <a:xfrm>
              <a:off x="6551586" y="4705575"/>
              <a:ext cx="1139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감성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CB6CFD-0B19-4905-826B-5C13A0F22200}"/>
                </a:ext>
              </a:extLst>
            </p:cNvPr>
            <p:cNvSpPr txBox="1"/>
            <p:nvPr/>
          </p:nvSpPr>
          <p:spPr>
            <a:xfrm>
              <a:off x="8459730" y="4705574"/>
              <a:ext cx="1139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관심사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2626E2-8250-42F9-9417-AA915876640E}"/>
                </a:ext>
              </a:extLst>
            </p:cNvPr>
            <p:cNvSpPr txBox="1"/>
            <p:nvPr/>
          </p:nvSpPr>
          <p:spPr>
            <a:xfrm>
              <a:off x="7510971" y="3025490"/>
              <a:ext cx="1139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+mj-ea"/>
                  <a:ea typeface="+mj-ea"/>
                </a:rPr>
                <a:t>장르</a:t>
              </a:r>
            </a:p>
          </p:txBody>
        </p:sp>
      </p:grpSp>
      <p:pic>
        <p:nvPicPr>
          <p:cNvPr id="4" name="그림 3" descr="텍스트, 도끼, 클립아트이(가) 표시된 사진&#10;&#10;자동 생성된 설명">
            <a:extLst>
              <a:ext uri="{FF2B5EF4-FFF2-40B4-BE49-F238E27FC236}">
                <a16:creationId xmlns:a16="http://schemas.microsoft.com/office/drawing/2014/main" id="{B9C6A236-2A88-4E3D-BE18-EEDBBD15F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27" y="3433708"/>
            <a:ext cx="2123913" cy="102813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3A53A8A-5C01-4093-A9D1-2046B68A9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26" y="3560570"/>
            <a:ext cx="2006619" cy="8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원호 32">
            <a:extLst>
              <a:ext uri="{FF2B5EF4-FFF2-40B4-BE49-F238E27FC236}">
                <a16:creationId xmlns:a16="http://schemas.microsoft.com/office/drawing/2014/main" id="{4D9C3D2A-B2F3-4152-8753-B5A327B5F140}"/>
              </a:ext>
            </a:extLst>
          </p:cNvPr>
          <p:cNvSpPr/>
          <p:nvPr/>
        </p:nvSpPr>
        <p:spPr>
          <a:xfrm rot="222996">
            <a:off x="9661761" y="2207350"/>
            <a:ext cx="1353356" cy="1353356"/>
          </a:xfrm>
          <a:prstGeom prst="arc">
            <a:avLst>
              <a:gd name="adj1" fmla="val 5396235"/>
              <a:gd name="adj2" fmla="val 5203394"/>
            </a:avLst>
          </a:prstGeom>
          <a:ln w="254000">
            <a:solidFill>
              <a:srgbClr val="E68E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312F9D1D-7714-45BD-B78A-3F293C4F5742}"/>
              </a:ext>
            </a:extLst>
          </p:cNvPr>
          <p:cNvSpPr/>
          <p:nvPr/>
        </p:nvSpPr>
        <p:spPr>
          <a:xfrm rot="11033255">
            <a:off x="3245863" y="3663331"/>
            <a:ext cx="1353356" cy="1353356"/>
          </a:xfrm>
          <a:prstGeom prst="arc">
            <a:avLst>
              <a:gd name="adj1" fmla="val 5396235"/>
              <a:gd name="adj2" fmla="val 5203394"/>
            </a:avLst>
          </a:prstGeom>
          <a:ln w="254000">
            <a:solidFill>
              <a:srgbClr val="D1D9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22249307-E993-4083-AE1E-12A33BE85434}"/>
              </a:ext>
            </a:extLst>
          </p:cNvPr>
          <p:cNvSpPr/>
          <p:nvPr/>
        </p:nvSpPr>
        <p:spPr>
          <a:xfrm rot="11034283">
            <a:off x="7519139" y="3655049"/>
            <a:ext cx="1353356" cy="1353356"/>
          </a:xfrm>
          <a:prstGeom prst="arc">
            <a:avLst>
              <a:gd name="adj1" fmla="val 5396235"/>
              <a:gd name="adj2" fmla="val 5203394"/>
            </a:avLst>
          </a:prstGeom>
          <a:ln w="254000">
            <a:solidFill>
              <a:srgbClr val="CC98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096B0400-D9A5-4952-ADE7-4BA7F319A36A}"/>
              </a:ext>
            </a:extLst>
          </p:cNvPr>
          <p:cNvSpPr/>
          <p:nvPr/>
        </p:nvSpPr>
        <p:spPr>
          <a:xfrm>
            <a:off x="1035569" y="2199534"/>
            <a:ext cx="1353356" cy="1353356"/>
          </a:xfrm>
          <a:prstGeom prst="arc">
            <a:avLst>
              <a:gd name="adj1" fmla="val 5396235"/>
              <a:gd name="adj2" fmla="val 5203394"/>
            </a:avLst>
          </a:prstGeom>
          <a:ln w="254000">
            <a:solidFill>
              <a:srgbClr val="F1E7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38FD-C60B-47A5-9700-A3C7808D0F18}"/>
              </a:ext>
            </a:extLst>
          </p:cNvPr>
          <p:cNvSpPr txBox="1"/>
          <p:nvPr/>
        </p:nvSpPr>
        <p:spPr>
          <a:xfrm>
            <a:off x="720000" y="101148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개요</a:t>
            </a:r>
          </a:p>
        </p:txBody>
      </p:sp>
      <p:sp>
        <p:nvSpPr>
          <p:cNvPr id="9" name="갈매기형 수장 4">
            <a:extLst>
              <a:ext uri="{FF2B5EF4-FFF2-40B4-BE49-F238E27FC236}">
                <a16:creationId xmlns:a16="http://schemas.microsoft.com/office/drawing/2014/main" id="{FB0FD50F-D2EB-4B40-9966-079D1D7E08EA}"/>
              </a:ext>
            </a:extLst>
          </p:cNvPr>
          <p:cNvSpPr/>
          <p:nvPr/>
        </p:nvSpPr>
        <p:spPr>
          <a:xfrm>
            <a:off x="2805617" y="3429924"/>
            <a:ext cx="2270203" cy="359241"/>
          </a:xfrm>
          <a:prstGeom prst="chevron">
            <a:avLst/>
          </a:prstGeom>
          <a:solidFill>
            <a:srgbClr val="D1D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오각형 3">
            <a:extLst>
              <a:ext uri="{FF2B5EF4-FFF2-40B4-BE49-F238E27FC236}">
                <a16:creationId xmlns:a16="http://schemas.microsoft.com/office/drawing/2014/main" id="{61168CAE-C1DC-4CD8-A163-685401298C66}"/>
              </a:ext>
            </a:extLst>
          </p:cNvPr>
          <p:cNvSpPr/>
          <p:nvPr/>
        </p:nvSpPr>
        <p:spPr>
          <a:xfrm>
            <a:off x="678934" y="3429924"/>
            <a:ext cx="2270203" cy="359241"/>
          </a:xfrm>
          <a:prstGeom prst="homePlate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F07E3-4853-4DF2-B4A9-89DC9FE7335B}"/>
              </a:ext>
            </a:extLst>
          </p:cNvPr>
          <p:cNvSpPr txBox="1"/>
          <p:nvPr/>
        </p:nvSpPr>
        <p:spPr>
          <a:xfrm>
            <a:off x="657482" y="3466498"/>
            <a:ext cx="212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기획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6C514-D3E6-42DC-BF81-8517770CC470}"/>
              </a:ext>
            </a:extLst>
          </p:cNvPr>
          <p:cNvSpPr txBox="1"/>
          <p:nvPr/>
        </p:nvSpPr>
        <p:spPr>
          <a:xfrm>
            <a:off x="2857399" y="3464694"/>
            <a:ext cx="212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데이터 수집</a:t>
            </a:r>
          </a:p>
        </p:txBody>
      </p:sp>
      <p:sp>
        <p:nvSpPr>
          <p:cNvPr id="14" name="갈매기형 수장 5">
            <a:extLst>
              <a:ext uri="{FF2B5EF4-FFF2-40B4-BE49-F238E27FC236}">
                <a16:creationId xmlns:a16="http://schemas.microsoft.com/office/drawing/2014/main" id="{C511984C-0AFE-42BB-8B3D-749E58BFDE14}"/>
              </a:ext>
            </a:extLst>
          </p:cNvPr>
          <p:cNvSpPr/>
          <p:nvPr/>
        </p:nvSpPr>
        <p:spPr>
          <a:xfrm>
            <a:off x="9216333" y="3429924"/>
            <a:ext cx="2270203" cy="359241"/>
          </a:xfrm>
          <a:prstGeom prst="chevron">
            <a:avLst/>
          </a:prstGeom>
          <a:solidFill>
            <a:srgbClr val="E68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F79DC-F397-47C2-BD10-69D9C71DD6BB}"/>
              </a:ext>
            </a:extLst>
          </p:cNvPr>
          <p:cNvSpPr txBox="1"/>
          <p:nvPr/>
        </p:nvSpPr>
        <p:spPr>
          <a:xfrm>
            <a:off x="9287946" y="3455020"/>
            <a:ext cx="212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프로그램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A5A7CA-6112-4B25-AF3B-B25597F193C0}"/>
              </a:ext>
            </a:extLst>
          </p:cNvPr>
          <p:cNvSpPr txBox="1"/>
          <p:nvPr/>
        </p:nvSpPr>
        <p:spPr>
          <a:xfrm>
            <a:off x="7120509" y="3440765"/>
            <a:ext cx="212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모델링</a:t>
            </a:r>
          </a:p>
        </p:txBody>
      </p:sp>
      <p:pic>
        <p:nvPicPr>
          <p:cNvPr id="35" name="그림 34" descr="도구, 렌치이(가) 표시된 사진&#10;&#10;자동 생성된 설명">
            <a:extLst>
              <a:ext uri="{FF2B5EF4-FFF2-40B4-BE49-F238E27FC236}">
                <a16:creationId xmlns:a16="http://schemas.microsoft.com/office/drawing/2014/main" id="{8AA1591F-2E79-474F-BE7A-DC54B8EDA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47" y="4065619"/>
            <a:ext cx="543001" cy="57158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E172917-A677-45A4-ACD9-CDF28712EB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3869" y="2604758"/>
            <a:ext cx="491911" cy="51546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C0FC8F6-881D-4ED9-B369-021E749DA7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19" y="2618569"/>
            <a:ext cx="503850" cy="543158"/>
          </a:xfrm>
          <a:prstGeom prst="rect">
            <a:avLst/>
          </a:prstGeom>
        </p:spPr>
      </p:pic>
      <p:sp>
        <p:nvSpPr>
          <p:cNvPr id="22" name="원호 21">
            <a:extLst>
              <a:ext uri="{FF2B5EF4-FFF2-40B4-BE49-F238E27FC236}">
                <a16:creationId xmlns:a16="http://schemas.microsoft.com/office/drawing/2014/main" id="{9BCCC9AE-75DF-48BC-8F5E-415668505B03}"/>
              </a:ext>
            </a:extLst>
          </p:cNvPr>
          <p:cNvSpPr/>
          <p:nvPr/>
        </p:nvSpPr>
        <p:spPr>
          <a:xfrm>
            <a:off x="5415560" y="2205976"/>
            <a:ext cx="1353356" cy="1353356"/>
          </a:xfrm>
          <a:prstGeom prst="arc">
            <a:avLst>
              <a:gd name="adj1" fmla="val 5396235"/>
              <a:gd name="adj2" fmla="val 5203394"/>
            </a:avLst>
          </a:prstGeom>
          <a:ln w="254000">
            <a:solidFill>
              <a:srgbClr val="AFA8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갈매기형 수장 4">
            <a:extLst>
              <a:ext uri="{FF2B5EF4-FFF2-40B4-BE49-F238E27FC236}">
                <a16:creationId xmlns:a16="http://schemas.microsoft.com/office/drawing/2014/main" id="{E4ABCFF1-C44E-42AA-9925-4215FFF9BE78}"/>
              </a:ext>
            </a:extLst>
          </p:cNvPr>
          <p:cNvSpPr/>
          <p:nvPr/>
        </p:nvSpPr>
        <p:spPr>
          <a:xfrm>
            <a:off x="4941325" y="3428086"/>
            <a:ext cx="2270203" cy="359241"/>
          </a:xfrm>
          <a:prstGeom prst="chevron">
            <a:avLst/>
          </a:prstGeom>
          <a:solidFill>
            <a:srgbClr val="AF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BC1511-D103-442A-8DD5-CA223398EC8B}"/>
              </a:ext>
            </a:extLst>
          </p:cNvPr>
          <p:cNvSpPr txBox="1"/>
          <p:nvPr/>
        </p:nvSpPr>
        <p:spPr>
          <a:xfrm>
            <a:off x="5037711" y="3440554"/>
            <a:ext cx="212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및 분석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A1D4EC-5988-4A73-BF2D-87D783DB9EE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37" y="2588382"/>
            <a:ext cx="581836" cy="577823"/>
          </a:xfrm>
          <a:prstGeom prst="rect">
            <a:avLst/>
          </a:prstGeom>
        </p:spPr>
      </p:pic>
      <p:sp>
        <p:nvSpPr>
          <p:cNvPr id="27" name="갈매기형 수장 5">
            <a:extLst>
              <a:ext uri="{FF2B5EF4-FFF2-40B4-BE49-F238E27FC236}">
                <a16:creationId xmlns:a16="http://schemas.microsoft.com/office/drawing/2014/main" id="{A3381965-AFC6-4D55-ADB3-FDD40A057DD1}"/>
              </a:ext>
            </a:extLst>
          </p:cNvPr>
          <p:cNvSpPr/>
          <p:nvPr/>
        </p:nvSpPr>
        <p:spPr>
          <a:xfrm>
            <a:off x="7077033" y="3428773"/>
            <a:ext cx="2270203" cy="359241"/>
          </a:xfrm>
          <a:prstGeom prst="chevron">
            <a:avLst/>
          </a:prstGeom>
          <a:solidFill>
            <a:srgbClr val="CC9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6F71CD-A6CE-4A59-9409-76DB2247E1B6}"/>
              </a:ext>
            </a:extLst>
          </p:cNvPr>
          <p:cNvSpPr txBox="1"/>
          <p:nvPr/>
        </p:nvSpPr>
        <p:spPr>
          <a:xfrm>
            <a:off x="7143196" y="3440150"/>
            <a:ext cx="212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모델링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32828-0744-4025-A0CB-DBBD9D5179DB}"/>
              </a:ext>
            </a:extLst>
          </p:cNvPr>
          <p:cNvSpPr txBox="1"/>
          <p:nvPr/>
        </p:nvSpPr>
        <p:spPr>
          <a:xfrm>
            <a:off x="6994133" y="2502781"/>
            <a:ext cx="2690670" cy="78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Word2Vec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유사 키워드 추출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아이템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유저 기반 협업 필터링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잠재적 요인 협업 필터링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E5E7F4-2917-43F3-B0BD-CF943A7B9457}"/>
              </a:ext>
            </a:extLst>
          </p:cNvPr>
          <p:cNvSpPr txBox="1"/>
          <p:nvPr/>
        </p:nvSpPr>
        <p:spPr>
          <a:xfrm>
            <a:off x="4938653" y="3908781"/>
            <a:ext cx="2788211" cy="10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 통합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클리닝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불용어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제거 및 토큰화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리뷰 데이터 감성 분석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336085-0371-476F-BB0D-8E92B451A184}"/>
              </a:ext>
            </a:extLst>
          </p:cNvPr>
          <p:cNvSpPr txBox="1"/>
          <p:nvPr/>
        </p:nvSpPr>
        <p:spPr>
          <a:xfrm>
            <a:off x="686375" y="3867430"/>
            <a:ext cx="2825880" cy="78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 선정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데이터 선정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모델링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기법 선정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AE29EC-B06A-49CC-B051-3772F39D4B09}"/>
              </a:ext>
            </a:extLst>
          </p:cNvPr>
          <p:cNvSpPr txBox="1"/>
          <p:nvPr/>
        </p:nvSpPr>
        <p:spPr>
          <a:xfrm>
            <a:off x="2780100" y="2345584"/>
            <a:ext cx="2825880" cy="10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알라딘 </a:t>
            </a:r>
            <a:r>
              <a:rPr lang="en-US" altLang="ko-KR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신청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국립국어원 감성 말뭉치 신청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알라딘 도서 데이터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Yes24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리뷰 데이터 </a:t>
            </a:r>
            <a:r>
              <a:rPr lang="ko-KR" altLang="en-US" sz="13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B44500-3789-4851-88DD-36D8108F6539}"/>
              </a:ext>
            </a:extLst>
          </p:cNvPr>
          <p:cNvSpPr txBox="1"/>
          <p:nvPr/>
        </p:nvSpPr>
        <p:spPr>
          <a:xfrm>
            <a:off x="9077134" y="3865387"/>
            <a:ext cx="2788211" cy="308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</a:t>
            </a:r>
            <a:r>
              <a: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 검색 시스템</a:t>
            </a:r>
            <a:endParaRPr lang="en-US" altLang="ko-KR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81285-5EEF-44A6-ADAB-B9E5120191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97" y="4065619"/>
            <a:ext cx="385287" cy="50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0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E4388D-4A18-4268-AD31-1F52669DD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6877" y="0"/>
            <a:ext cx="6093823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CE2678-DA4C-41C6-8424-087A4F45D74A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4E64E-D3B3-4187-B43B-1CD35CF0F9B0}"/>
              </a:ext>
            </a:extLst>
          </p:cNvPr>
          <p:cNvSpPr txBox="1"/>
          <p:nvPr/>
        </p:nvSpPr>
        <p:spPr>
          <a:xfrm>
            <a:off x="454256" y="2580640"/>
            <a:ext cx="165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E323B-46EB-4DF4-9738-329FE771A3F7}"/>
              </a:ext>
            </a:extLst>
          </p:cNvPr>
          <p:cNvSpPr txBox="1"/>
          <p:nvPr/>
        </p:nvSpPr>
        <p:spPr>
          <a:xfrm>
            <a:off x="454256" y="3256855"/>
            <a:ext cx="34596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</a:t>
            </a:r>
            <a:endParaRPr lang="en-US" altLang="ko-KR" sz="4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 명 및 조직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2.1</a:t>
            </a:r>
            <a:endParaRPr lang="ko-KR" altLang="en-US" sz="14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27465AF-AA50-4961-97D0-B9B0E9E4B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87" y="1388324"/>
            <a:ext cx="1762783" cy="1594096"/>
          </a:xfrm>
          <a:prstGeom prst="rect">
            <a:avLst/>
          </a:prstGeom>
        </p:spPr>
      </p:pic>
      <p:pic>
        <p:nvPicPr>
          <p:cNvPr id="27" name="그래픽 26" descr="사람">
            <a:extLst>
              <a:ext uri="{FF2B5EF4-FFF2-40B4-BE49-F238E27FC236}">
                <a16:creationId xmlns:a16="http://schemas.microsoft.com/office/drawing/2014/main" id="{A4711454-AFEC-4413-9720-AEEE025B5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859" y="3627179"/>
            <a:ext cx="914400" cy="914400"/>
          </a:xfrm>
          <a:prstGeom prst="rect">
            <a:avLst/>
          </a:prstGeom>
        </p:spPr>
      </p:pic>
      <p:pic>
        <p:nvPicPr>
          <p:cNvPr id="28" name="그래픽 27" descr="사람">
            <a:extLst>
              <a:ext uri="{FF2B5EF4-FFF2-40B4-BE49-F238E27FC236}">
                <a16:creationId xmlns:a16="http://schemas.microsoft.com/office/drawing/2014/main" id="{C0F66933-4552-48A1-BDC6-C87870209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8841" y="3627179"/>
            <a:ext cx="914400" cy="914400"/>
          </a:xfrm>
          <a:prstGeom prst="rect">
            <a:avLst/>
          </a:prstGeom>
        </p:spPr>
      </p:pic>
      <p:pic>
        <p:nvPicPr>
          <p:cNvPr id="29" name="그래픽 28" descr="사람">
            <a:extLst>
              <a:ext uri="{FF2B5EF4-FFF2-40B4-BE49-F238E27FC236}">
                <a16:creationId xmlns:a16="http://schemas.microsoft.com/office/drawing/2014/main" id="{B94C20D4-024A-406F-AD1D-0FB8ABE1A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0823" y="3666614"/>
            <a:ext cx="914400" cy="914400"/>
          </a:xfrm>
          <a:prstGeom prst="rect">
            <a:avLst/>
          </a:prstGeom>
        </p:spPr>
      </p:pic>
      <p:pic>
        <p:nvPicPr>
          <p:cNvPr id="30" name="그래픽 29" descr="사람">
            <a:extLst>
              <a:ext uri="{FF2B5EF4-FFF2-40B4-BE49-F238E27FC236}">
                <a16:creationId xmlns:a16="http://schemas.microsoft.com/office/drawing/2014/main" id="{AF9AA6B4-36FA-4414-B748-D4EF118BA3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09834" y="3660469"/>
            <a:ext cx="914400" cy="914400"/>
          </a:xfrm>
          <a:prstGeom prst="rect">
            <a:avLst/>
          </a:prstGeom>
        </p:spPr>
      </p:pic>
      <p:pic>
        <p:nvPicPr>
          <p:cNvPr id="31" name="그래픽 30" descr="사람">
            <a:extLst>
              <a:ext uri="{FF2B5EF4-FFF2-40B4-BE49-F238E27FC236}">
                <a16:creationId xmlns:a16="http://schemas.microsoft.com/office/drawing/2014/main" id="{DCB60638-A732-481D-A2D0-19BA8A3F3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79628" y="3660469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7AB4CC9-6431-41DB-9799-E88AF73AF712}"/>
              </a:ext>
            </a:extLst>
          </p:cNvPr>
          <p:cNvSpPr txBox="1"/>
          <p:nvPr/>
        </p:nvSpPr>
        <p:spPr>
          <a:xfrm>
            <a:off x="1209687" y="4775998"/>
            <a:ext cx="2735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김홍비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님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ㅇ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자연어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추천시스템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khb1620@naver.com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https://github.com/Hongbi-Kim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C5758A-81E5-4139-ACB8-3D75F4073C7E}"/>
              </a:ext>
            </a:extLst>
          </p:cNvPr>
          <p:cNvSpPr txBox="1"/>
          <p:nvPr/>
        </p:nvSpPr>
        <p:spPr>
          <a:xfrm>
            <a:off x="3226054" y="4775998"/>
            <a:ext cx="2735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양수지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님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ㅇ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자연어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기계번역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sueji95@gmail.com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https://github.com/SujiYang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0C3100-C82E-4C12-B6CB-2DBF38F1C23B}"/>
              </a:ext>
            </a:extLst>
          </p:cNvPr>
          <p:cNvSpPr txBox="1"/>
          <p:nvPr/>
        </p:nvSpPr>
        <p:spPr>
          <a:xfrm>
            <a:off x="5302059" y="4775998"/>
            <a:ext cx="30646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양동욱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님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ㅇ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자연어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ehddnr1619@gmail.com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https://github.com/ydo1619</a:t>
            </a: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F9068A-761E-4715-BA61-F5267FDDFEC1}"/>
              </a:ext>
            </a:extLst>
          </p:cNvPr>
          <p:cNvSpPr txBox="1"/>
          <p:nvPr/>
        </p:nvSpPr>
        <p:spPr>
          <a:xfrm>
            <a:off x="7318426" y="4787800"/>
            <a:ext cx="28976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이시내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님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ㅇ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자연어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o3o9122@naver.com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https://github.com/siinae</a:t>
            </a: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458AC0-96D5-4E39-AFE1-4E6C6C511EB7}"/>
              </a:ext>
            </a:extLst>
          </p:cNvPr>
          <p:cNvSpPr txBox="1"/>
          <p:nvPr/>
        </p:nvSpPr>
        <p:spPr>
          <a:xfrm>
            <a:off x="9259035" y="4773313"/>
            <a:ext cx="2692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조혜원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님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ㅇ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자연어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hwcho55.55@gmail.com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https://github.com/h1cho</a:t>
            </a: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" name="하트 2">
            <a:extLst>
              <a:ext uri="{FF2B5EF4-FFF2-40B4-BE49-F238E27FC236}">
                <a16:creationId xmlns:a16="http://schemas.microsoft.com/office/drawing/2014/main" id="{193EB70C-7BD4-4A35-B376-75A0F708A697}"/>
              </a:ext>
            </a:extLst>
          </p:cNvPr>
          <p:cNvSpPr/>
          <p:nvPr/>
        </p:nvSpPr>
        <p:spPr>
          <a:xfrm>
            <a:off x="1261734" y="5210103"/>
            <a:ext cx="156328" cy="123848"/>
          </a:xfrm>
          <a:prstGeom prst="hear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하트 19">
            <a:extLst>
              <a:ext uri="{FF2B5EF4-FFF2-40B4-BE49-F238E27FC236}">
                <a16:creationId xmlns:a16="http://schemas.microsoft.com/office/drawing/2014/main" id="{B9F4DA03-9D4E-4287-BD4E-51F6D1EBA0FD}"/>
              </a:ext>
            </a:extLst>
          </p:cNvPr>
          <p:cNvSpPr/>
          <p:nvPr/>
        </p:nvSpPr>
        <p:spPr>
          <a:xfrm>
            <a:off x="3294640" y="5219785"/>
            <a:ext cx="156328" cy="123848"/>
          </a:xfrm>
          <a:prstGeom prst="hear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하트 20">
            <a:extLst>
              <a:ext uri="{FF2B5EF4-FFF2-40B4-BE49-F238E27FC236}">
                <a16:creationId xmlns:a16="http://schemas.microsoft.com/office/drawing/2014/main" id="{7EED48AD-4CCF-4BA6-BAFC-C3683330A2F0}"/>
              </a:ext>
            </a:extLst>
          </p:cNvPr>
          <p:cNvSpPr/>
          <p:nvPr/>
        </p:nvSpPr>
        <p:spPr>
          <a:xfrm>
            <a:off x="5384327" y="5235773"/>
            <a:ext cx="156328" cy="123848"/>
          </a:xfrm>
          <a:prstGeom prst="hear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하트 21">
            <a:extLst>
              <a:ext uri="{FF2B5EF4-FFF2-40B4-BE49-F238E27FC236}">
                <a16:creationId xmlns:a16="http://schemas.microsoft.com/office/drawing/2014/main" id="{ABD507ED-B8FE-4F30-8648-439D1530A496}"/>
              </a:ext>
            </a:extLst>
          </p:cNvPr>
          <p:cNvSpPr/>
          <p:nvPr/>
        </p:nvSpPr>
        <p:spPr>
          <a:xfrm>
            <a:off x="7411567" y="5235773"/>
            <a:ext cx="156328" cy="123848"/>
          </a:xfrm>
          <a:prstGeom prst="hear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하트 22">
            <a:extLst>
              <a:ext uri="{FF2B5EF4-FFF2-40B4-BE49-F238E27FC236}">
                <a16:creationId xmlns:a16="http://schemas.microsoft.com/office/drawing/2014/main" id="{148B9403-DFFF-4080-924D-7DE4EBC9AAC4}"/>
              </a:ext>
            </a:extLst>
          </p:cNvPr>
          <p:cNvSpPr/>
          <p:nvPr/>
        </p:nvSpPr>
        <p:spPr>
          <a:xfrm>
            <a:off x="9337393" y="5232759"/>
            <a:ext cx="156328" cy="123848"/>
          </a:xfrm>
          <a:prstGeom prst="hear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10555-1D38-4230-86A2-444E13A6DADB}"/>
              </a:ext>
            </a:extLst>
          </p:cNvPr>
          <p:cNvSpPr txBox="1"/>
          <p:nvPr/>
        </p:nvSpPr>
        <p:spPr>
          <a:xfrm>
            <a:off x="1365826" y="3238693"/>
            <a:ext cx="91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팀장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47128E-1266-4A29-98BF-09C261040EDC}"/>
              </a:ext>
            </a:extLst>
          </p:cNvPr>
          <p:cNvSpPr txBox="1"/>
          <p:nvPr/>
        </p:nvSpPr>
        <p:spPr>
          <a:xfrm>
            <a:off x="3372804" y="3248360"/>
            <a:ext cx="91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부팀장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6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2BC01BC-B1AA-42C1-89B6-2513C8D716ED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26B7FD-9754-4213-ABF3-A879CA42F4F6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2186596-25F5-4A57-B2D4-3293FD724EED}"/>
              </a:ext>
            </a:extLst>
          </p:cNvPr>
          <p:cNvSpPr txBox="1"/>
          <p:nvPr/>
        </p:nvSpPr>
        <p:spPr>
          <a:xfrm>
            <a:off x="720000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추진 일정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89FF8-1B2D-4CDB-AABD-91F5D40CBFCA}"/>
              </a:ext>
            </a:extLst>
          </p:cNvPr>
          <p:cNvSpPr txBox="1"/>
          <p:nvPr/>
        </p:nvSpPr>
        <p:spPr>
          <a:xfrm>
            <a:off x="40903" y="1755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2.2</a:t>
            </a:r>
            <a:endParaRPr lang="ko-KR" altLang="en-US" sz="1400" dirty="0"/>
          </a:p>
        </p:txBody>
      </p:sp>
      <p:sp>
        <p:nvSpPr>
          <p:cNvPr id="6" name="갈매기형 수장 5">
            <a:extLst>
              <a:ext uri="{FF2B5EF4-FFF2-40B4-BE49-F238E27FC236}">
                <a16:creationId xmlns:a16="http://schemas.microsoft.com/office/drawing/2014/main" id="{DAE4DE34-CEEC-4EB4-ABC9-8AB7B74C7AF9}"/>
              </a:ext>
            </a:extLst>
          </p:cNvPr>
          <p:cNvSpPr/>
          <p:nvPr/>
        </p:nvSpPr>
        <p:spPr>
          <a:xfrm>
            <a:off x="5126931" y="1061889"/>
            <a:ext cx="1634501" cy="29300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갈매기형 수장 4">
            <a:extLst>
              <a:ext uri="{FF2B5EF4-FFF2-40B4-BE49-F238E27FC236}">
                <a16:creationId xmlns:a16="http://schemas.microsoft.com/office/drawing/2014/main" id="{8F8DDD7F-FBAB-47CB-B58C-2FC0894DD5CC}"/>
              </a:ext>
            </a:extLst>
          </p:cNvPr>
          <p:cNvSpPr/>
          <p:nvPr/>
        </p:nvSpPr>
        <p:spPr>
          <a:xfrm>
            <a:off x="3548347" y="1061889"/>
            <a:ext cx="1634501" cy="293001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1691F693-F778-423F-9BF0-67CC3E3954B0}"/>
              </a:ext>
            </a:extLst>
          </p:cNvPr>
          <p:cNvSpPr/>
          <p:nvPr/>
        </p:nvSpPr>
        <p:spPr>
          <a:xfrm>
            <a:off x="1949095" y="1061889"/>
            <a:ext cx="1634501" cy="29300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8C8308-85B2-4042-9F4B-234A6D20345D}"/>
              </a:ext>
            </a:extLst>
          </p:cNvPr>
          <p:cNvSpPr txBox="1"/>
          <p:nvPr/>
        </p:nvSpPr>
        <p:spPr>
          <a:xfrm>
            <a:off x="1970886" y="1069890"/>
            <a:ext cx="152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3/15(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)-3/18(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74FE8-6DF5-499F-8D90-A5CF2E873244}"/>
              </a:ext>
            </a:extLst>
          </p:cNvPr>
          <p:cNvSpPr txBox="1"/>
          <p:nvPr/>
        </p:nvSpPr>
        <p:spPr>
          <a:xfrm>
            <a:off x="3611002" y="1069890"/>
            <a:ext cx="152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3/19(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)-3/21(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6AAFE-C348-4015-8203-85819E40BD2B}"/>
              </a:ext>
            </a:extLst>
          </p:cNvPr>
          <p:cNvSpPr txBox="1"/>
          <p:nvPr/>
        </p:nvSpPr>
        <p:spPr>
          <a:xfrm>
            <a:off x="5174999" y="1069890"/>
            <a:ext cx="152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3/22(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)-3/23(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갈매기형 수장 5">
            <a:extLst>
              <a:ext uri="{FF2B5EF4-FFF2-40B4-BE49-F238E27FC236}">
                <a16:creationId xmlns:a16="http://schemas.microsoft.com/office/drawing/2014/main" id="{C4FEA575-A6AA-43A6-A481-CBBE39B6C9F2}"/>
              </a:ext>
            </a:extLst>
          </p:cNvPr>
          <p:cNvSpPr/>
          <p:nvPr/>
        </p:nvSpPr>
        <p:spPr>
          <a:xfrm>
            <a:off x="8407637" y="1061889"/>
            <a:ext cx="1634501" cy="29300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갈매기형 수장 4">
            <a:extLst>
              <a:ext uri="{FF2B5EF4-FFF2-40B4-BE49-F238E27FC236}">
                <a16:creationId xmlns:a16="http://schemas.microsoft.com/office/drawing/2014/main" id="{D384791E-85DC-4486-8FBE-13878ABABC05}"/>
              </a:ext>
            </a:extLst>
          </p:cNvPr>
          <p:cNvSpPr/>
          <p:nvPr/>
        </p:nvSpPr>
        <p:spPr>
          <a:xfrm>
            <a:off x="6703323" y="1061889"/>
            <a:ext cx="1770217" cy="293001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518F2-20EF-48E5-8905-8E6F5C0A3629}"/>
              </a:ext>
            </a:extLst>
          </p:cNvPr>
          <p:cNvSpPr txBox="1"/>
          <p:nvPr/>
        </p:nvSpPr>
        <p:spPr>
          <a:xfrm>
            <a:off x="6720257" y="1069890"/>
            <a:ext cx="177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3/24(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)-3/25(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D7BEE-9573-4070-8DE6-5122E87F394D}"/>
              </a:ext>
            </a:extLst>
          </p:cNvPr>
          <p:cNvSpPr txBox="1"/>
          <p:nvPr/>
        </p:nvSpPr>
        <p:spPr>
          <a:xfrm>
            <a:off x="8478565" y="1069890"/>
            <a:ext cx="152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3/26(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)-3/30(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갈매기형 수장 5">
            <a:extLst>
              <a:ext uri="{FF2B5EF4-FFF2-40B4-BE49-F238E27FC236}">
                <a16:creationId xmlns:a16="http://schemas.microsoft.com/office/drawing/2014/main" id="{6F91F53A-364B-4D95-A23F-6236318E5E67}"/>
              </a:ext>
            </a:extLst>
          </p:cNvPr>
          <p:cNvSpPr/>
          <p:nvPr/>
        </p:nvSpPr>
        <p:spPr>
          <a:xfrm>
            <a:off x="9974791" y="1061889"/>
            <a:ext cx="1634501" cy="293001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5595A7-7512-4AD8-B225-373FE2E63184}"/>
              </a:ext>
            </a:extLst>
          </p:cNvPr>
          <p:cNvSpPr txBox="1"/>
          <p:nvPr/>
        </p:nvSpPr>
        <p:spPr>
          <a:xfrm>
            <a:off x="9999999" y="1069890"/>
            <a:ext cx="152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3/31(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41A4114-FDBF-4480-8CEC-21BFBF8DFB9B}"/>
              </a:ext>
            </a:extLst>
          </p:cNvPr>
          <p:cNvSpPr/>
          <p:nvPr/>
        </p:nvSpPr>
        <p:spPr>
          <a:xfrm>
            <a:off x="618021" y="1495194"/>
            <a:ext cx="1347418" cy="769945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rgbClr val="AFA899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F9E35D1E-DBB9-41CF-86E1-EFDF534731D3}"/>
              </a:ext>
            </a:extLst>
          </p:cNvPr>
          <p:cNvSpPr/>
          <p:nvPr/>
        </p:nvSpPr>
        <p:spPr>
          <a:xfrm>
            <a:off x="618021" y="2326143"/>
            <a:ext cx="1347418" cy="769945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rgbClr val="F1E7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74B32CB-3656-4C6C-9D9A-55C7A089C5F2}"/>
              </a:ext>
            </a:extLst>
          </p:cNvPr>
          <p:cNvSpPr/>
          <p:nvPr/>
        </p:nvSpPr>
        <p:spPr>
          <a:xfrm>
            <a:off x="618021" y="3157092"/>
            <a:ext cx="1347418" cy="769945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rgbClr val="D1D9E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A30C27C-891C-4C43-8994-52A36D21634E}"/>
              </a:ext>
            </a:extLst>
          </p:cNvPr>
          <p:cNvSpPr/>
          <p:nvPr/>
        </p:nvSpPr>
        <p:spPr>
          <a:xfrm>
            <a:off x="618021" y="3988041"/>
            <a:ext cx="1347418" cy="769945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rgbClr val="CC986C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ADCD7E4-5A0B-4A11-91F3-B4A46CD5382F}"/>
              </a:ext>
            </a:extLst>
          </p:cNvPr>
          <p:cNvSpPr/>
          <p:nvPr/>
        </p:nvSpPr>
        <p:spPr>
          <a:xfrm>
            <a:off x="618021" y="4818990"/>
            <a:ext cx="1347418" cy="769945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rgbClr val="E68E9E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B0E9C5-2ABE-4540-8D55-931B2D7D2E12}"/>
              </a:ext>
            </a:extLst>
          </p:cNvPr>
          <p:cNvSpPr txBox="1"/>
          <p:nvPr/>
        </p:nvSpPr>
        <p:spPr>
          <a:xfrm>
            <a:off x="517072" y="1652271"/>
            <a:ext cx="15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주제 선정 및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 수집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F7B86E-08D2-4380-BC0F-76454ABC5B65}"/>
              </a:ext>
            </a:extLst>
          </p:cNvPr>
          <p:cNvSpPr txBox="1"/>
          <p:nvPr/>
        </p:nvSpPr>
        <p:spPr>
          <a:xfrm>
            <a:off x="520882" y="2581911"/>
            <a:ext cx="152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크롤링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23EEA7-4C5C-4F90-BD99-B236173C8ED6}"/>
              </a:ext>
            </a:extLst>
          </p:cNvPr>
          <p:cNvSpPr txBox="1"/>
          <p:nvPr/>
        </p:nvSpPr>
        <p:spPr>
          <a:xfrm>
            <a:off x="524692" y="3317241"/>
            <a:ext cx="15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 분석</a:t>
            </a:r>
            <a:endParaRPr lang="en-US" altLang="ko-KR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CC8B57-BD2D-45D7-B38B-DF76E31DE326}"/>
              </a:ext>
            </a:extLst>
          </p:cNvPr>
          <p:cNvSpPr txBox="1"/>
          <p:nvPr/>
        </p:nvSpPr>
        <p:spPr>
          <a:xfrm>
            <a:off x="517072" y="4235451"/>
            <a:ext cx="152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모델링</a:t>
            </a:r>
            <a:endParaRPr lang="en-US" altLang="ko-KR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B9515C-BE08-43B1-911B-0F1C43750CD3}"/>
              </a:ext>
            </a:extLst>
          </p:cNvPr>
          <p:cNvSpPr txBox="1"/>
          <p:nvPr/>
        </p:nvSpPr>
        <p:spPr>
          <a:xfrm>
            <a:off x="543742" y="5050791"/>
            <a:ext cx="152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프로그램 구현</a:t>
            </a:r>
            <a:endParaRPr lang="en-US" altLang="ko-KR" sz="1200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A5B5F1-676A-48AF-A395-2891FD1BEBE9}"/>
              </a:ext>
            </a:extLst>
          </p:cNvPr>
          <p:cNvCxnSpPr>
            <a:cxnSpLocks/>
          </p:cNvCxnSpPr>
          <p:nvPr/>
        </p:nvCxnSpPr>
        <p:spPr>
          <a:xfrm>
            <a:off x="2070198" y="2283427"/>
            <a:ext cx="93876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BEE1FDC-76D2-480D-B1B1-9D15512336D6}"/>
              </a:ext>
            </a:extLst>
          </p:cNvPr>
          <p:cNvCxnSpPr>
            <a:cxnSpLocks/>
          </p:cNvCxnSpPr>
          <p:nvPr/>
        </p:nvCxnSpPr>
        <p:spPr>
          <a:xfrm>
            <a:off x="2070198" y="3125666"/>
            <a:ext cx="93876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3C49882-561E-4EC6-94AE-BAC0DA6557CC}"/>
              </a:ext>
            </a:extLst>
          </p:cNvPr>
          <p:cNvCxnSpPr>
            <a:cxnSpLocks/>
          </p:cNvCxnSpPr>
          <p:nvPr/>
        </p:nvCxnSpPr>
        <p:spPr>
          <a:xfrm>
            <a:off x="2043528" y="3967905"/>
            <a:ext cx="93876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1A91867-9197-40A4-9BA9-5EA62A19028D}"/>
              </a:ext>
            </a:extLst>
          </p:cNvPr>
          <p:cNvCxnSpPr>
            <a:cxnSpLocks/>
          </p:cNvCxnSpPr>
          <p:nvPr/>
        </p:nvCxnSpPr>
        <p:spPr>
          <a:xfrm>
            <a:off x="2067594" y="4810144"/>
            <a:ext cx="93876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C2D137F-78B9-41C6-9091-CEA0B4798AFE}"/>
              </a:ext>
            </a:extLst>
          </p:cNvPr>
          <p:cNvCxnSpPr>
            <a:cxnSpLocks/>
          </p:cNvCxnSpPr>
          <p:nvPr/>
        </p:nvCxnSpPr>
        <p:spPr>
          <a:xfrm flipV="1">
            <a:off x="3411154" y="1541696"/>
            <a:ext cx="86188" cy="48999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03B0989C-C5C1-4563-B33C-E5F454A0E167}"/>
              </a:ext>
            </a:extLst>
          </p:cNvPr>
          <p:cNvSpPr/>
          <p:nvPr/>
        </p:nvSpPr>
        <p:spPr>
          <a:xfrm>
            <a:off x="614211" y="5671739"/>
            <a:ext cx="1347418" cy="769945"/>
          </a:xfrm>
          <a:custGeom>
            <a:avLst/>
            <a:gdLst>
              <a:gd name="connsiteX0" fmla="*/ 0 w 1804886"/>
              <a:gd name="connsiteY0" fmla="*/ 120326 h 1203257"/>
              <a:gd name="connsiteX1" fmla="*/ 120326 w 1804886"/>
              <a:gd name="connsiteY1" fmla="*/ 0 h 1203257"/>
              <a:gd name="connsiteX2" fmla="*/ 1684560 w 1804886"/>
              <a:gd name="connsiteY2" fmla="*/ 0 h 1203257"/>
              <a:gd name="connsiteX3" fmla="*/ 1804886 w 1804886"/>
              <a:gd name="connsiteY3" fmla="*/ 120326 h 1203257"/>
              <a:gd name="connsiteX4" fmla="*/ 1804886 w 1804886"/>
              <a:gd name="connsiteY4" fmla="*/ 1082931 h 1203257"/>
              <a:gd name="connsiteX5" fmla="*/ 1684560 w 1804886"/>
              <a:gd name="connsiteY5" fmla="*/ 1203257 h 1203257"/>
              <a:gd name="connsiteX6" fmla="*/ 120326 w 1804886"/>
              <a:gd name="connsiteY6" fmla="*/ 1203257 h 1203257"/>
              <a:gd name="connsiteX7" fmla="*/ 0 w 1804886"/>
              <a:gd name="connsiteY7" fmla="*/ 1082931 h 1203257"/>
              <a:gd name="connsiteX8" fmla="*/ 0 w 1804886"/>
              <a:gd name="connsiteY8" fmla="*/ 120326 h 120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4886" h="1203257">
                <a:moveTo>
                  <a:pt x="0" y="120326"/>
                </a:moveTo>
                <a:cubicBezTo>
                  <a:pt x="0" y="53872"/>
                  <a:pt x="53872" y="0"/>
                  <a:pt x="120326" y="0"/>
                </a:cubicBezTo>
                <a:lnTo>
                  <a:pt x="1684560" y="0"/>
                </a:lnTo>
                <a:cubicBezTo>
                  <a:pt x="1751014" y="0"/>
                  <a:pt x="1804886" y="53872"/>
                  <a:pt x="1804886" y="120326"/>
                </a:cubicBezTo>
                <a:lnTo>
                  <a:pt x="1804886" y="1082931"/>
                </a:lnTo>
                <a:cubicBezTo>
                  <a:pt x="1804886" y="1149385"/>
                  <a:pt x="1751014" y="1203257"/>
                  <a:pt x="1684560" y="1203257"/>
                </a:cubicBezTo>
                <a:lnTo>
                  <a:pt x="120326" y="1203257"/>
                </a:lnTo>
                <a:cubicBezTo>
                  <a:pt x="53872" y="1203257"/>
                  <a:pt x="0" y="1149385"/>
                  <a:pt x="0" y="1082931"/>
                </a:cubicBezTo>
                <a:lnTo>
                  <a:pt x="0" y="120326"/>
                </a:lnTo>
                <a:close/>
              </a:path>
            </a:pathLst>
          </a:custGeom>
          <a:solidFill>
            <a:srgbClr val="AFA899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212" tIns="176212" rIns="176212" bIns="176212" numCol="1" spcCol="1270" anchor="ctr" anchorCtr="0">
            <a:noAutofit/>
          </a:bodyPr>
          <a:lstStyle/>
          <a:p>
            <a:pPr marL="0" lvl="0" indent="0" algn="ctr" defTabSz="16446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700" kern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B64E8-F1B2-4EE8-9BE7-6C667446B242}"/>
              </a:ext>
            </a:extLst>
          </p:cNvPr>
          <p:cNvSpPr txBox="1"/>
          <p:nvPr/>
        </p:nvSpPr>
        <p:spPr>
          <a:xfrm>
            <a:off x="523168" y="5828031"/>
            <a:ext cx="15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발표 준비 및</a:t>
            </a:r>
            <a:endParaRPr lang="en-US" altLang="ko-KR" sz="1200" dirty="0"/>
          </a:p>
          <a:p>
            <a:pPr algn="ctr"/>
            <a:r>
              <a:rPr lang="en-US" altLang="ko-KR" sz="1200" dirty="0"/>
              <a:t>Portfolio </a:t>
            </a:r>
            <a:r>
              <a:rPr lang="ko-KR" altLang="en-US" sz="1200" dirty="0"/>
              <a:t>작성</a:t>
            </a:r>
            <a:endParaRPr lang="en-US" altLang="ko-KR" sz="1200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BF3A406-B4F9-45BF-8AD5-D37FECA32FB5}"/>
              </a:ext>
            </a:extLst>
          </p:cNvPr>
          <p:cNvCxnSpPr>
            <a:cxnSpLocks/>
          </p:cNvCxnSpPr>
          <p:nvPr/>
        </p:nvCxnSpPr>
        <p:spPr>
          <a:xfrm>
            <a:off x="2073306" y="5652384"/>
            <a:ext cx="938767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25F52F6-2693-4B84-8E58-F9B0F0B17532}"/>
              </a:ext>
            </a:extLst>
          </p:cNvPr>
          <p:cNvCxnSpPr>
            <a:cxnSpLocks/>
          </p:cNvCxnSpPr>
          <p:nvPr/>
        </p:nvCxnSpPr>
        <p:spPr>
          <a:xfrm flipV="1">
            <a:off x="4971092" y="1541696"/>
            <a:ext cx="86188" cy="48999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9BADCEE-3863-4378-9C0D-7AE1139F3322}"/>
              </a:ext>
            </a:extLst>
          </p:cNvPr>
          <p:cNvCxnSpPr>
            <a:cxnSpLocks/>
          </p:cNvCxnSpPr>
          <p:nvPr/>
        </p:nvCxnSpPr>
        <p:spPr>
          <a:xfrm flipV="1">
            <a:off x="6617547" y="1541696"/>
            <a:ext cx="86188" cy="48999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13C54FD-B9DC-45CB-A93B-2F2B2F86FD61}"/>
              </a:ext>
            </a:extLst>
          </p:cNvPr>
          <p:cNvCxnSpPr>
            <a:cxnSpLocks/>
          </p:cNvCxnSpPr>
          <p:nvPr/>
        </p:nvCxnSpPr>
        <p:spPr>
          <a:xfrm flipV="1">
            <a:off x="8321449" y="1541696"/>
            <a:ext cx="86188" cy="48999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9F6F527-80C2-4233-B1BE-23708C634EBD}"/>
              </a:ext>
            </a:extLst>
          </p:cNvPr>
          <p:cNvCxnSpPr>
            <a:cxnSpLocks/>
          </p:cNvCxnSpPr>
          <p:nvPr/>
        </p:nvCxnSpPr>
        <p:spPr>
          <a:xfrm flipV="1">
            <a:off x="9967904" y="1541696"/>
            <a:ext cx="86188" cy="48999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55B65EB-2838-4796-BD49-D9BEB8DF0D0D}"/>
              </a:ext>
            </a:extLst>
          </p:cNvPr>
          <p:cNvCxnSpPr>
            <a:cxnSpLocks/>
          </p:cNvCxnSpPr>
          <p:nvPr/>
        </p:nvCxnSpPr>
        <p:spPr>
          <a:xfrm>
            <a:off x="1967990" y="1833547"/>
            <a:ext cx="1529352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320ED64-A75C-4D4C-B2B4-918111F587D2}"/>
              </a:ext>
            </a:extLst>
          </p:cNvPr>
          <p:cNvCxnSpPr>
            <a:cxnSpLocks/>
          </p:cNvCxnSpPr>
          <p:nvPr/>
        </p:nvCxnSpPr>
        <p:spPr>
          <a:xfrm>
            <a:off x="7574019" y="5216907"/>
            <a:ext cx="2421236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3FCC458-FB21-49D7-ACBF-1B2FE3FFC9C9}"/>
              </a:ext>
            </a:extLst>
          </p:cNvPr>
          <p:cNvCxnSpPr>
            <a:cxnSpLocks/>
          </p:cNvCxnSpPr>
          <p:nvPr/>
        </p:nvCxnSpPr>
        <p:spPr>
          <a:xfrm>
            <a:off x="5016326" y="4372611"/>
            <a:ext cx="4988695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70B23BF-562D-4EE8-BB30-6977288437A7}"/>
              </a:ext>
            </a:extLst>
          </p:cNvPr>
          <p:cNvCxnSpPr>
            <a:cxnSpLocks/>
          </p:cNvCxnSpPr>
          <p:nvPr/>
        </p:nvCxnSpPr>
        <p:spPr>
          <a:xfrm>
            <a:off x="1964942" y="2708323"/>
            <a:ext cx="6442695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6DC48C2-79F4-4275-B1CC-A9B98BF3D551}"/>
              </a:ext>
            </a:extLst>
          </p:cNvPr>
          <p:cNvCxnSpPr>
            <a:cxnSpLocks/>
          </p:cNvCxnSpPr>
          <p:nvPr/>
        </p:nvCxnSpPr>
        <p:spPr>
          <a:xfrm>
            <a:off x="3452366" y="3546523"/>
            <a:ext cx="5688695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7E85E07-6AAE-40E7-92A4-8A5013D057EB}"/>
              </a:ext>
            </a:extLst>
          </p:cNvPr>
          <p:cNvCxnSpPr>
            <a:cxnSpLocks/>
          </p:cNvCxnSpPr>
          <p:nvPr/>
        </p:nvCxnSpPr>
        <p:spPr>
          <a:xfrm>
            <a:off x="7561827" y="6082539"/>
            <a:ext cx="2421236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FACF6E-4195-4B9F-888E-82F475B69440}"/>
              </a:ext>
            </a:extLst>
          </p:cNvPr>
          <p:cNvGrpSpPr/>
          <p:nvPr/>
        </p:nvGrpSpPr>
        <p:grpSpPr>
          <a:xfrm>
            <a:off x="1961629" y="1673617"/>
            <a:ext cx="1316447" cy="320635"/>
            <a:chOff x="3095296" y="222274"/>
            <a:chExt cx="1316447" cy="32063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142E3D8-8346-45DA-9EC6-2723CD2512A4}"/>
                </a:ext>
              </a:extLst>
            </p:cNvPr>
            <p:cNvSpPr/>
            <p:nvPr/>
          </p:nvSpPr>
          <p:spPr>
            <a:xfrm>
              <a:off x="3095296" y="225268"/>
              <a:ext cx="317641" cy="317641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김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3F5881B-4B11-423E-AFD7-569E8908A6D9}"/>
                </a:ext>
              </a:extLst>
            </p:cNvPr>
            <p:cNvSpPr/>
            <p:nvPr/>
          </p:nvSpPr>
          <p:spPr>
            <a:xfrm>
              <a:off x="3340937" y="225268"/>
              <a:ext cx="317641" cy="317641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양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EDEDBC5-B262-4E72-8CF0-6705FB5F342D}"/>
                </a:ext>
              </a:extLst>
            </p:cNvPr>
            <p:cNvSpPr/>
            <p:nvPr/>
          </p:nvSpPr>
          <p:spPr>
            <a:xfrm>
              <a:off x="3587607" y="225268"/>
              <a:ext cx="317641" cy="317641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양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F5A7B07-DF92-45E4-8969-1C1B4FF7E00F}"/>
                </a:ext>
              </a:extLst>
            </p:cNvPr>
            <p:cNvSpPr/>
            <p:nvPr/>
          </p:nvSpPr>
          <p:spPr>
            <a:xfrm>
              <a:off x="3832988" y="222274"/>
              <a:ext cx="317641" cy="317641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</a:t>
              </a: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BCD59A5-63CC-46BE-91C2-04A26568C704}"/>
                </a:ext>
              </a:extLst>
            </p:cNvPr>
            <p:cNvSpPr/>
            <p:nvPr/>
          </p:nvSpPr>
          <p:spPr>
            <a:xfrm>
              <a:off x="4094102" y="222274"/>
              <a:ext cx="317641" cy="317641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조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25F0E90-A833-4266-87DC-FF67614AE905}"/>
              </a:ext>
            </a:extLst>
          </p:cNvPr>
          <p:cNvGrpSpPr/>
          <p:nvPr/>
        </p:nvGrpSpPr>
        <p:grpSpPr>
          <a:xfrm>
            <a:off x="1961629" y="2542744"/>
            <a:ext cx="1316447" cy="320635"/>
            <a:chOff x="3095296" y="222274"/>
            <a:chExt cx="1316447" cy="32063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A0D0323-7E62-4550-9C16-D23BDBC29406}"/>
                </a:ext>
              </a:extLst>
            </p:cNvPr>
            <p:cNvSpPr/>
            <p:nvPr/>
          </p:nvSpPr>
          <p:spPr>
            <a:xfrm>
              <a:off x="3095296" y="225268"/>
              <a:ext cx="317641" cy="317641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김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3AC017C-4A50-4271-95B4-6AFB02C17095}"/>
                </a:ext>
              </a:extLst>
            </p:cNvPr>
            <p:cNvSpPr/>
            <p:nvPr/>
          </p:nvSpPr>
          <p:spPr>
            <a:xfrm>
              <a:off x="3340937" y="225268"/>
              <a:ext cx="317641" cy="317641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양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DFF00D9-C31B-4789-B2CA-4BDDB024F9DC}"/>
                </a:ext>
              </a:extLst>
            </p:cNvPr>
            <p:cNvSpPr/>
            <p:nvPr/>
          </p:nvSpPr>
          <p:spPr>
            <a:xfrm>
              <a:off x="3587607" y="225268"/>
              <a:ext cx="317641" cy="317641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양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FBA3FE8-3C71-4BE7-A7AC-E0370171B4C2}"/>
                </a:ext>
              </a:extLst>
            </p:cNvPr>
            <p:cNvSpPr/>
            <p:nvPr/>
          </p:nvSpPr>
          <p:spPr>
            <a:xfrm>
              <a:off x="3832988" y="222274"/>
              <a:ext cx="317641" cy="317641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5F96547-2793-4379-9A4E-532ED1601657}"/>
                </a:ext>
              </a:extLst>
            </p:cNvPr>
            <p:cNvSpPr/>
            <p:nvPr/>
          </p:nvSpPr>
          <p:spPr>
            <a:xfrm>
              <a:off x="4094102" y="222274"/>
              <a:ext cx="317641" cy="317641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조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8DC0000-AAE0-4A63-9EE5-71E0D71871F3}"/>
              </a:ext>
            </a:extLst>
          </p:cNvPr>
          <p:cNvGrpSpPr/>
          <p:nvPr/>
        </p:nvGrpSpPr>
        <p:grpSpPr>
          <a:xfrm>
            <a:off x="3452366" y="3381993"/>
            <a:ext cx="1316447" cy="320635"/>
            <a:chOff x="3095296" y="222274"/>
            <a:chExt cx="1316447" cy="32063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CCB318D-F243-43D9-BF5C-9BAB18A6D393}"/>
                </a:ext>
              </a:extLst>
            </p:cNvPr>
            <p:cNvSpPr/>
            <p:nvPr/>
          </p:nvSpPr>
          <p:spPr>
            <a:xfrm>
              <a:off x="3095296" y="225268"/>
              <a:ext cx="317641" cy="317641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김</a:t>
              </a: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BB87203-D3A9-4902-8EB6-7B77AE7B2DEE}"/>
                </a:ext>
              </a:extLst>
            </p:cNvPr>
            <p:cNvSpPr/>
            <p:nvPr/>
          </p:nvSpPr>
          <p:spPr>
            <a:xfrm>
              <a:off x="3340937" y="225268"/>
              <a:ext cx="317641" cy="317641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양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887239B-8404-4EB3-A979-36A76DCA93D8}"/>
                </a:ext>
              </a:extLst>
            </p:cNvPr>
            <p:cNvSpPr/>
            <p:nvPr/>
          </p:nvSpPr>
          <p:spPr>
            <a:xfrm>
              <a:off x="3587607" y="225268"/>
              <a:ext cx="317641" cy="317641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양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8C17805-6A07-4199-85E2-A8F991C85CBE}"/>
                </a:ext>
              </a:extLst>
            </p:cNvPr>
            <p:cNvSpPr/>
            <p:nvPr/>
          </p:nvSpPr>
          <p:spPr>
            <a:xfrm>
              <a:off x="3832988" y="222274"/>
              <a:ext cx="317641" cy="317641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223DAE6-2AC4-4A78-9858-2CF4B437509B}"/>
                </a:ext>
              </a:extLst>
            </p:cNvPr>
            <p:cNvSpPr/>
            <p:nvPr/>
          </p:nvSpPr>
          <p:spPr>
            <a:xfrm>
              <a:off x="4094102" y="222274"/>
              <a:ext cx="317641" cy="317641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조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99A975C-97A5-4402-AD0F-7B2C125145DA}"/>
              </a:ext>
            </a:extLst>
          </p:cNvPr>
          <p:cNvGrpSpPr/>
          <p:nvPr/>
        </p:nvGrpSpPr>
        <p:grpSpPr>
          <a:xfrm>
            <a:off x="5003244" y="4212293"/>
            <a:ext cx="1316447" cy="320635"/>
            <a:chOff x="3095296" y="222274"/>
            <a:chExt cx="1316447" cy="32063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DC61947-8F21-40FC-8EF3-418C362270F3}"/>
                </a:ext>
              </a:extLst>
            </p:cNvPr>
            <p:cNvSpPr/>
            <p:nvPr/>
          </p:nvSpPr>
          <p:spPr>
            <a:xfrm>
              <a:off x="3095296" y="225268"/>
              <a:ext cx="317641" cy="317641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김</a:t>
              </a: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5FAA4BE-6B2B-4A6B-832D-2061C2B01AEC}"/>
                </a:ext>
              </a:extLst>
            </p:cNvPr>
            <p:cNvSpPr/>
            <p:nvPr/>
          </p:nvSpPr>
          <p:spPr>
            <a:xfrm>
              <a:off x="3340937" y="225268"/>
              <a:ext cx="317641" cy="317641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양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35A0D18-A64C-49BA-A39E-5E004C7EDCC9}"/>
                </a:ext>
              </a:extLst>
            </p:cNvPr>
            <p:cNvSpPr/>
            <p:nvPr/>
          </p:nvSpPr>
          <p:spPr>
            <a:xfrm>
              <a:off x="3587607" y="225268"/>
              <a:ext cx="317641" cy="317641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양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9064C7C-A9BB-46C6-98E7-7BE7B25A969E}"/>
                </a:ext>
              </a:extLst>
            </p:cNvPr>
            <p:cNvSpPr/>
            <p:nvPr/>
          </p:nvSpPr>
          <p:spPr>
            <a:xfrm>
              <a:off x="3832988" y="222274"/>
              <a:ext cx="317641" cy="317641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A533794-8FEA-44F8-8ABA-C18AA2D0ECE4}"/>
                </a:ext>
              </a:extLst>
            </p:cNvPr>
            <p:cNvSpPr/>
            <p:nvPr/>
          </p:nvSpPr>
          <p:spPr>
            <a:xfrm>
              <a:off x="4094102" y="222274"/>
              <a:ext cx="317641" cy="317641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조</a:t>
              </a:r>
            </a:p>
          </p:txBody>
        </p:sp>
      </p:grpSp>
      <p:sp>
        <p:nvSpPr>
          <p:cNvPr id="86" name="타원 85">
            <a:extLst>
              <a:ext uri="{FF2B5EF4-FFF2-40B4-BE49-F238E27FC236}">
                <a16:creationId xmlns:a16="http://schemas.microsoft.com/office/drawing/2014/main" id="{B57CA426-A7DA-4460-9CFA-14F9F0CF10E8}"/>
              </a:ext>
            </a:extLst>
          </p:cNvPr>
          <p:cNvSpPr/>
          <p:nvPr/>
        </p:nvSpPr>
        <p:spPr>
          <a:xfrm>
            <a:off x="7276482" y="5931440"/>
            <a:ext cx="317641" cy="317641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1A83F11-E9BD-4A7C-8372-560EF88962D3}"/>
              </a:ext>
            </a:extLst>
          </p:cNvPr>
          <p:cNvSpPr/>
          <p:nvPr/>
        </p:nvSpPr>
        <p:spPr>
          <a:xfrm>
            <a:off x="7549161" y="5922222"/>
            <a:ext cx="317641" cy="317641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F98C435-6A10-4D4A-A180-F3BD751C3F38}"/>
              </a:ext>
            </a:extLst>
          </p:cNvPr>
          <p:cNvSpPr/>
          <p:nvPr/>
        </p:nvSpPr>
        <p:spPr>
          <a:xfrm>
            <a:off x="7844253" y="5909779"/>
            <a:ext cx="317641" cy="31764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D2476E88-A885-434F-8836-FF9211ABFAA1}"/>
              </a:ext>
            </a:extLst>
          </p:cNvPr>
          <p:cNvSpPr/>
          <p:nvPr/>
        </p:nvSpPr>
        <p:spPr>
          <a:xfrm>
            <a:off x="7831846" y="5056029"/>
            <a:ext cx="317641" cy="317641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양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1928C90-2EC4-4FC3-8A21-E5C63F55CF28}"/>
              </a:ext>
            </a:extLst>
          </p:cNvPr>
          <p:cNvSpPr/>
          <p:nvPr/>
        </p:nvSpPr>
        <p:spPr>
          <a:xfrm>
            <a:off x="8115956" y="5056028"/>
            <a:ext cx="317641" cy="317641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F89F7E14-B231-4E1D-A0CC-79FE543999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64" y="5858908"/>
            <a:ext cx="475768" cy="457906"/>
          </a:xfrm>
          <a:prstGeom prst="rect">
            <a:avLst/>
          </a:prstGeom>
        </p:spPr>
      </p:pic>
      <p:sp>
        <p:nvSpPr>
          <p:cNvPr id="90" name="타원 89">
            <a:extLst>
              <a:ext uri="{FF2B5EF4-FFF2-40B4-BE49-F238E27FC236}">
                <a16:creationId xmlns:a16="http://schemas.microsoft.com/office/drawing/2014/main" id="{32A6ADC7-DFF6-44A8-804C-3494B5DF726C}"/>
              </a:ext>
            </a:extLst>
          </p:cNvPr>
          <p:cNvSpPr/>
          <p:nvPr/>
        </p:nvSpPr>
        <p:spPr>
          <a:xfrm>
            <a:off x="7549160" y="5073592"/>
            <a:ext cx="317641" cy="317641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</a:t>
            </a:r>
          </a:p>
        </p:txBody>
      </p:sp>
    </p:spTree>
    <p:extLst>
      <p:ext uri="{BB962C8B-B14F-4D97-AF65-F5344CB8AC3E}">
        <p14:creationId xmlns:p14="http://schemas.microsoft.com/office/powerpoint/2010/main" val="3275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4156</TotalTime>
  <Words>1854</Words>
  <Application>Microsoft Office PowerPoint</Application>
  <PresentationFormat>와이드스크린</PresentationFormat>
  <Paragraphs>470</Paragraphs>
  <Slides>46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나눔스퀘어</vt:lpstr>
      <vt:lpstr>나눔스퀘어 (본문)</vt:lpstr>
      <vt:lpstr>나눔스퀘어 ExtraBold</vt:lpstr>
      <vt:lpstr>마루 부리 Beta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홍비</cp:lastModifiedBy>
  <cp:revision>184</cp:revision>
  <dcterms:created xsi:type="dcterms:W3CDTF">2020-12-05T00:38:41Z</dcterms:created>
  <dcterms:modified xsi:type="dcterms:W3CDTF">2022-03-31T07:04:28Z</dcterms:modified>
</cp:coreProperties>
</file>